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75" r:id="rId6"/>
    <p:sldId id="260" r:id="rId7"/>
    <p:sldId id="276" r:id="rId8"/>
    <p:sldId id="269" r:id="rId9"/>
    <p:sldId id="261" r:id="rId10"/>
    <p:sldId id="297" r:id="rId11"/>
    <p:sldId id="298" r:id="rId12"/>
    <p:sldId id="306" r:id="rId13"/>
    <p:sldId id="262" r:id="rId14"/>
    <p:sldId id="274" r:id="rId15"/>
    <p:sldId id="308" r:id="rId16"/>
    <p:sldId id="317" r:id="rId17"/>
    <p:sldId id="279" r:id="rId18"/>
    <p:sldId id="277" r:id="rId19"/>
    <p:sldId id="282" r:id="rId20"/>
    <p:sldId id="263" r:id="rId21"/>
    <p:sldId id="264" r:id="rId22"/>
    <p:sldId id="280" r:id="rId23"/>
    <p:sldId id="309" r:id="rId24"/>
    <p:sldId id="310" r:id="rId25"/>
    <p:sldId id="311" r:id="rId26"/>
    <p:sldId id="312" r:id="rId27"/>
    <p:sldId id="313" r:id="rId28"/>
    <p:sldId id="290" r:id="rId29"/>
    <p:sldId id="292" r:id="rId30"/>
    <p:sldId id="281" r:id="rId31"/>
    <p:sldId id="265" r:id="rId32"/>
    <p:sldId id="271" r:id="rId33"/>
    <p:sldId id="273" r:id="rId34"/>
    <p:sldId id="272" r:id="rId35"/>
    <p:sldId id="266" r:id="rId36"/>
    <p:sldId id="302" r:id="rId37"/>
    <p:sldId id="316" r:id="rId38"/>
    <p:sldId id="267" r:id="rId39"/>
    <p:sldId id="314" r:id="rId40"/>
    <p:sldId id="315" r:id="rId41"/>
    <p:sldId id="268" r:id="rId42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5D45E634-4270-4B7E-B955-CED4B4968697}">
          <p14:sldIdLst>
            <p14:sldId id="256"/>
            <p14:sldId id="257"/>
            <p14:sldId id="258"/>
            <p14:sldId id="259"/>
            <p14:sldId id="275"/>
            <p14:sldId id="260"/>
            <p14:sldId id="276"/>
            <p14:sldId id="269"/>
            <p14:sldId id="261"/>
            <p14:sldId id="297"/>
            <p14:sldId id="298"/>
            <p14:sldId id="306"/>
            <p14:sldId id="262"/>
            <p14:sldId id="274"/>
            <p14:sldId id="308"/>
            <p14:sldId id="317"/>
            <p14:sldId id="279"/>
            <p14:sldId id="277"/>
            <p14:sldId id="282"/>
            <p14:sldId id="263"/>
            <p14:sldId id="264"/>
            <p14:sldId id="280"/>
            <p14:sldId id="309"/>
            <p14:sldId id="310"/>
            <p14:sldId id="311"/>
            <p14:sldId id="312"/>
            <p14:sldId id="313"/>
            <p14:sldId id="290"/>
            <p14:sldId id="292"/>
            <p14:sldId id="281"/>
            <p14:sldId id="265"/>
            <p14:sldId id="271"/>
            <p14:sldId id="273"/>
            <p14:sldId id="272"/>
            <p14:sldId id="266"/>
            <p14:sldId id="302"/>
            <p14:sldId id="316"/>
            <p14:sldId id="267"/>
            <p14:sldId id="314"/>
            <p14:sldId id="315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906" userDrawn="1">
          <p15:clr>
            <a:srgbClr val="A4A3A4"/>
          </p15:clr>
        </p15:guide>
        <p15:guide id="2" pos="223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ker031" initials="b" lastIdx="1" clrIdx="0">
    <p:extLst>
      <p:ext uri="{19B8F6BF-5375-455C-9EA6-DF929625EA0E}">
        <p15:presenceInfo xmlns:p15="http://schemas.microsoft.com/office/powerpoint/2012/main" userId="bker03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63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Téma alapján készült stílus 2 – 4. jelölőszín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0A15C55-8517-42AA-B614-E9B94910E393}" styleName="Közepesen sötét stílus 2 – 4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Közepesen sötét stílus 2 – 5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Közepesen sötét stílu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Közepesen sötét stílus 2 – 6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Közepesen sötét stílus 3 – 6. jelölőszín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Közepesen sötét stílus 3 – 5. jelölőszín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Közepesen sötét stílus 3 – 4. jelölőszín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8034E78-7F5D-4C2E-B375-FC64B27BC917}" styleName="Sötét stílu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Sötét stílus 2 – 5./6. jelölőszín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57" autoAdjust="0"/>
  </p:normalViewPr>
  <p:slideViewPr>
    <p:cSldViewPr snapToGrid="0">
      <p:cViewPr varScale="1">
        <p:scale>
          <a:sx n="80" d="100"/>
          <a:sy n="80" d="100"/>
        </p:scale>
        <p:origin x="754" y="62"/>
      </p:cViewPr>
      <p:guideLst>
        <p:guide orient="horz" pos="3906"/>
        <p:guide pos="22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200888745245207"/>
          <c:y val="2.9517604277516273E-2"/>
          <c:w val="0.82961556915167445"/>
          <c:h val="0.863809548680250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Munka1!$B$1</c:f>
              <c:strCache>
                <c:ptCount val="1"/>
                <c:pt idx="0">
                  <c:v>ADÓBEVÉTEL (TERVEZETT)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dLbl>
              <c:idx val="0"/>
              <c:layout>
                <c:manualLayout>
                  <c:x val="-2.0799480012999676E-2"/>
                  <c:y val="-5.778259956635758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3A2-4B5A-BB6B-8614B0EF1D00}"/>
                </c:ext>
              </c:extLst>
            </c:dLbl>
            <c:dLbl>
              <c:idx val="1"/>
              <c:layout>
                <c:manualLayout>
                  <c:x val="-9.0997725056873573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3A2-4B5A-BB6B-8614B0EF1D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Munka1!$A$2:$A$5</c:f>
              <c:strCache>
                <c:ptCount val="4"/>
                <c:pt idx="0">
                  <c:v>IPARŰZÉSI ADÓ</c:v>
                </c:pt>
                <c:pt idx="1">
                  <c:v>TALAJTERHELÉSI DÍJ</c:v>
                </c:pt>
                <c:pt idx="2">
                  <c:v>MEZŐŐRI JÁRULÉK</c:v>
                </c:pt>
                <c:pt idx="3">
                  <c:v>PÓTLÉK</c:v>
                </c:pt>
              </c:strCache>
            </c:strRef>
          </c:cat>
          <c:val>
            <c:numRef>
              <c:f>Munka1!$B$2:$B$5</c:f>
              <c:numCache>
                <c:formatCode>#,##0</c:formatCode>
                <c:ptCount val="4"/>
                <c:pt idx="0">
                  <c:v>641108051</c:v>
                </c:pt>
                <c:pt idx="1">
                  <c:v>250000</c:v>
                </c:pt>
                <c:pt idx="2">
                  <c:v>1900000</c:v>
                </c:pt>
                <c:pt idx="3" formatCode="General">
                  <c:v>750000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3A2-4B5A-BB6B-8614B0EF1D00}"/>
            </c:ext>
          </c:extLst>
        </c:ser>
        <c:ser>
          <c:idx val="1"/>
          <c:order val="1"/>
          <c:tx>
            <c:strRef>
              <c:f>Munka1!$C$1</c:f>
              <c:strCache>
                <c:ptCount val="1"/>
                <c:pt idx="0">
                  <c:v>ADÓBEVÉTEL (TELJESÜLÉS 2025.11.20-ig)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dLbl>
              <c:idx val="0"/>
              <c:layout>
                <c:manualLayout>
                  <c:x val="5.3298667533311667E-2"/>
                  <c:y val="-1.3241692764792154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3A2-4B5A-BB6B-8614B0EF1D00}"/>
                </c:ext>
              </c:extLst>
            </c:dLbl>
            <c:dLbl>
              <c:idx val="1"/>
              <c:layout>
                <c:manualLayout>
                  <c:x val="2.3399415014624683E-2"/>
                  <c:y val="-1.0593354211833723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3A2-4B5A-BB6B-8614B0EF1D00}"/>
                </c:ext>
              </c:extLst>
            </c:dLbl>
            <c:dLbl>
              <c:idx val="2"/>
              <c:layout>
                <c:manualLayout>
                  <c:x val="2.8599285017874555E-2"/>
                  <c:y val="-7.921157661599509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3A2-4B5A-BB6B-8614B0EF1D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Munka1!$A$2:$A$5</c:f>
              <c:strCache>
                <c:ptCount val="4"/>
                <c:pt idx="0">
                  <c:v>IPARŰZÉSI ADÓ</c:v>
                </c:pt>
                <c:pt idx="1">
                  <c:v>TALAJTERHELÉSI DÍJ</c:v>
                </c:pt>
                <c:pt idx="2">
                  <c:v>MEZŐŐRI JÁRULÉK</c:v>
                </c:pt>
                <c:pt idx="3">
                  <c:v>PÓTLÉK</c:v>
                </c:pt>
              </c:strCache>
            </c:strRef>
          </c:cat>
          <c:val>
            <c:numRef>
              <c:f>Munka1!$C$2:$C$5</c:f>
              <c:numCache>
                <c:formatCode>#,##0</c:formatCode>
                <c:ptCount val="4"/>
                <c:pt idx="0">
                  <c:v>436650534</c:v>
                </c:pt>
                <c:pt idx="1">
                  <c:v>238610</c:v>
                </c:pt>
                <c:pt idx="2">
                  <c:v>9964</c:v>
                </c:pt>
                <c:pt idx="3" formatCode="General">
                  <c:v>2131193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3A2-4B5A-BB6B-8614B0EF1D0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357290616"/>
        <c:axId val="357291792"/>
      </c:barChart>
      <c:catAx>
        <c:axId val="357290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357291792"/>
        <c:crosses val="autoZero"/>
        <c:auto val="1"/>
        <c:lblAlgn val="ctr"/>
        <c:lblOffset val="100"/>
        <c:noMultiLvlLbl val="0"/>
      </c:catAx>
      <c:valAx>
        <c:axId val="3572917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hu-HU" sz="1200" b="0" dirty="0"/>
                  <a:t>Forint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hu-HU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hu-HU"/>
          </a:p>
        </c:txPr>
        <c:crossAx val="357290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8532510702980455"/>
          <c:y val="0.14522122379598923"/>
          <c:w val="0.59624119397250208"/>
          <c:h val="5.55996596441061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46530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54892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82956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07303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 idéze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1096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gaz vagy ham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951783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642444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29702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86405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86303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85671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27877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5153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66660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08903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8091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hu-HU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CB8C5-ECA9-4541-89D7-5D951A803BA7}" type="datetimeFigureOut">
              <a:rPr lang="hu-HU" smtClean="0"/>
              <a:t>2025. 11. 28.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01112AE-53A6-4485-BE40-A18543FAE92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97119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hu/photo/29519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901898C-8452-40F9-956D-E845C15D23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265" y="953397"/>
            <a:ext cx="11484971" cy="3991827"/>
          </a:xfrm>
          <a:noFill/>
        </p:spPr>
        <p:txBody>
          <a:bodyPr>
            <a:normAutofit/>
          </a:bodyPr>
          <a:lstStyle/>
          <a:p>
            <a:pPr algn="ctr"/>
            <a:r>
              <a:rPr lang="hu-H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BIHARKERESZTES VÁROS ÖNKORMÁNYZATA</a:t>
            </a:r>
            <a:br>
              <a:rPr lang="hu-H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hu-HU" sz="4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4800" dirty="0">
                <a:latin typeface="Arial" panose="020B0604020202020204" pitchFamily="34" charset="0"/>
                <a:cs typeface="Arial" panose="020B0604020202020204" pitchFamily="34" charset="0"/>
              </a:rPr>
              <a:t>KÖZMEGHALLGATÁS</a:t>
            </a:r>
            <a:br>
              <a:rPr lang="hu-HU" sz="48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hu-HU" sz="4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4800" dirty="0"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  <a:br>
              <a:rPr lang="hu-HU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hu-H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églalap 3">
            <a:extLst>
              <a:ext uri="{FF2B5EF4-FFF2-40B4-BE49-F238E27FC236}">
                <a16:creationId xmlns:a16="http://schemas.microsoft.com/office/drawing/2014/main" id="{28295C7E-75A1-474E-8618-370C693BF2A1}"/>
              </a:ext>
            </a:extLst>
          </p:cNvPr>
          <p:cNvSpPr/>
          <p:nvPr/>
        </p:nvSpPr>
        <p:spPr>
          <a:xfrm>
            <a:off x="487016" y="4422913"/>
            <a:ext cx="6669563" cy="15902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 dirty="0">
              <a:solidFill>
                <a:schemeClr val="tx1"/>
              </a:solidFill>
              <a:latin typeface="Algerian" panose="04020705040A02060702" pitchFamily="82" charset="0"/>
            </a:endParaRP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74BED03C-D583-46B4-9367-B048E5A7E2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3444" y="3875076"/>
            <a:ext cx="2362710" cy="268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62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305596E-6936-4B73-BBAB-91EB51053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865" y="496261"/>
            <a:ext cx="11278411" cy="1149839"/>
          </a:xfrm>
        </p:spPr>
        <p:txBody>
          <a:bodyPr>
            <a:normAutofit/>
          </a:bodyPr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ÖNKORMÁNYZAT GAZDÁLKODÁSA</a:t>
            </a:r>
            <a:br>
              <a:rPr lang="hu-HU" sz="2400" kern="0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u-HU" sz="2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BEVÉTELEK ALAKULÁSA (2025.01.01. – 2025.11.20.)</a:t>
            </a:r>
            <a:endParaRPr lang="hu-H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áblázat 4">
            <a:extLst>
              <a:ext uri="{FF2B5EF4-FFF2-40B4-BE49-F238E27FC236}">
                <a16:creationId xmlns:a16="http://schemas.microsoft.com/office/drawing/2014/main" id="{7F25C815-86C9-4E6F-9776-77ACE2E36C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1866010"/>
              </p:ext>
            </p:extLst>
          </p:nvPr>
        </p:nvGraphicFramePr>
        <p:xfrm>
          <a:off x="1211078" y="1554480"/>
          <a:ext cx="10274713" cy="424987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321230">
                  <a:extLst>
                    <a:ext uri="{9D8B030D-6E8A-4147-A177-3AD203B41FA5}">
                      <a16:colId xmlns:a16="http://schemas.microsoft.com/office/drawing/2014/main" val="1319194512"/>
                    </a:ext>
                  </a:extLst>
                </a:gridCol>
                <a:gridCol w="2953483">
                  <a:extLst>
                    <a:ext uri="{9D8B030D-6E8A-4147-A177-3AD203B41FA5}">
                      <a16:colId xmlns:a16="http://schemas.microsoft.com/office/drawing/2014/main" val="122626070"/>
                    </a:ext>
                  </a:extLst>
                </a:gridCol>
              </a:tblGrid>
              <a:tr h="406128">
                <a:tc>
                  <a:txBody>
                    <a:bodyPr/>
                    <a:lstStyle/>
                    <a:p>
                      <a:pPr algn="just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Önkormányzatok költségvetési támogatása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956 406 791 Ft 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9125700"/>
                  </a:ext>
                </a:extLst>
              </a:tr>
              <a:tr h="696220">
                <a:tc>
                  <a:txBody>
                    <a:bodyPr/>
                    <a:lstStyle/>
                    <a:p>
                      <a:pPr algn="just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Egyéb működési célú támogatások államháztartáson belülről	(pl.: közfogi)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178 544 598 Ft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122423"/>
                  </a:ext>
                </a:extLst>
              </a:tr>
              <a:tr h="420917">
                <a:tc>
                  <a:txBody>
                    <a:bodyPr/>
                    <a:lstStyle/>
                    <a:p>
                      <a:pPr algn="just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Felhalmozás célú támogatás ÁH—</a:t>
                      </a:r>
                      <a:r>
                        <a:rPr lang="hu-HU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belül (beruházások)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270 120 279 Ft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70090"/>
                  </a:ext>
                </a:extLst>
              </a:tr>
              <a:tr h="406128">
                <a:tc>
                  <a:txBody>
                    <a:bodyPr/>
                    <a:lstStyle/>
                    <a:p>
                      <a:pPr algn="just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Közhatalmi bevételek (adók)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439 030 301 Ft 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3191284"/>
                  </a:ext>
                </a:extLst>
              </a:tr>
              <a:tr h="246711">
                <a:tc>
                  <a:txBody>
                    <a:bodyPr/>
                    <a:lstStyle/>
                    <a:p>
                      <a:pPr algn="just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Működési bevételek (bérleti díjak, egyéb </a:t>
                      </a:r>
                      <a:r>
                        <a:rPr lang="hu-HU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szolg</a:t>
                      </a:r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díjai)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33 777 950 Ft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067706"/>
                  </a:ext>
                </a:extLst>
              </a:tr>
              <a:tr h="394126">
                <a:tc>
                  <a:txBody>
                    <a:bodyPr/>
                    <a:lstStyle/>
                    <a:p>
                      <a:pPr algn="just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Átvett</a:t>
                      </a:r>
                      <a:r>
                        <a:rPr lang="hu-HU" sz="2000" b="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pénzeszközök (</a:t>
                      </a:r>
                      <a:r>
                        <a:rPr lang="hu-HU" sz="2000" b="0" kern="12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viziközmű</a:t>
                      </a:r>
                      <a:r>
                        <a:rPr lang="hu-HU" sz="2000" b="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befizetés, MVH támogatás, adomány)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1 714 489 Ft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6009984"/>
                  </a:ext>
                </a:extLst>
              </a:tr>
              <a:tr h="406128">
                <a:tc>
                  <a:txBody>
                    <a:bodyPr/>
                    <a:lstStyle/>
                    <a:p>
                      <a:pPr algn="just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Előző évi maradvány igénybevétele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494 866 174 Ft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421246"/>
                  </a:ext>
                </a:extLst>
              </a:tr>
              <a:tr h="406128">
                <a:tc>
                  <a:txBody>
                    <a:bodyPr/>
                    <a:lstStyle/>
                    <a:p>
                      <a:pPr algn="just"/>
                      <a:r>
                        <a:rPr lang="hu-HU" sz="2000" b="0" dirty="0">
                          <a:solidFill>
                            <a:schemeClr val="tx1"/>
                          </a:solidFill>
                        </a:rPr>
                        <a:t>Államháztartáson belüli megelőlegezés teljesítése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156 802 839 Ft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128">
                <a:tc>
                  <a:txBody>
                    <a:bodyPr/>
                    <a:lstStyle/>
                    <a:p>
                      <a:pPr algn="just"/>
                      <a:r>
                        <a:rPr lang="hu-HU" sz="2000" b="1" i="1" dirty="0">
                          <a:solidFill>
                            <a:schemeClr val="tx1"/>
                          </a:solidFill>
                        </a:rPr>
                        <a:t>Bevételek összesen:</a:t>
                      </a:r>
                      <a:endParaRPr lang="hu-HU" sz="20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1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2 531 263 421 Ft</a:t>
                      </a:r>
                      <a:endParaRPr lang="hu-HU" sz="20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4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2263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C2FD2BD-42C0-4E69-86D0-C986ECDD2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955" y="305570"/>
            <a:ext cx="11203767" cy="1168692"/>
          </a:xfrm>
        </p:spPr>
        <p:txBody>
          <a:bodyPr/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ÖNKORMÁNYZAT GAZDÁLKODÁSA</a:t>
            </a:r>
            <a:br>
              <a:rPr lang="hu-HU" sz="4000" kern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hu-HU" sz="2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KIADÁSOK ALAKULÁSA (2025.01.01. - 2025.11.20.)</a:t>
            </a:r>
            <a:endParaRPr lang="hu-H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Táblázat 8">
            <a:extLst>
              <a:ext uri="{FF2B5EF4-FFF2-40B4-BE49-F238E27FC236}">
                <a16:creationId xmlns:a16="http://schemas.microsoft.com/office/drawing/2014/main" id="{06A1C929-864F-4E08-BF31-ECD004456C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2761627"/>
              </p:ext>
            </p:extLst>
          </p:nvPr>
        </p:nvGraphicFramePr>
        <p:xfrm>
          <a:off x="974503" y="1291291"/>
          <a:ext cx="10242993" cy="5006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5080">
                  <a:extLst>
                    <a:ext uri="{9D8B030D-6E8A-4147-A177-3AD203B41FA5}">
                      <a16:colId xmlns:a16="http://schemas.microsoft.com/office/drawing/2014/main" val="3933653783"/>
                    </a:ext>
                  </a:extLst>
                </a:gridCol>
                <a:gridCol w="2887913">
                  <a:extLst>
                    <a:ext uri="{9D8B030D-6E8A-4147-A177-3AD203B41FA5}">
                      <a16:colId xmlns:a16="http://schemas.microsoft.com/office/drawing/2014/main" val="2754170420"/>
                    </a:ext>
                  </a:extLst>
                </a:gridCol>
              </a:tblGrid>
              <a:tr h="367826">
                <a:tc>
                  <a:txBody>
                    <a:bodyPr/>
                    <a:lstStyle/>
                    <a:p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Személyi juttatások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199 952 459 Ft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4819832"/>
                  </a:ext>
                </a:extLst>
              </a:tr>
              <a:tr h="357951">
                <a:tc>
                  <a:txBody>
                    <a:bodyPr/>
                    <a:lstStyle/>
                    <a:p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Munkaadót terhelő járulékok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18 356 821 Ft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2577815"/>
                  </a:ext>
                </a:extLst>
              </a:tr>
              <a:tr h="367198">
                <a:tc>
                  <a:txBody>
                    <a:bodyPr/>
                    <a:lstStyle/>
                    <a:p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Dologi kiadások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263 380 787 Ft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6910689"/>
                  </a:ext>
                </a:extLst>
              </a:tr>
              <a:tr h="655611">
                <a:tc>
                  <a:txBody>
                    <a:bodyPr/>
                    <a:lstStyle/>
                    <a:p>
                      <a:pPr algn="just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Egyéb működési célú kiadás (társulásoknak átadott, civil szervezetek támogatása)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786 248 508 Ft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8994140"/>
                  </a:ext>
                </a:extLst>
              </a:tr>
              <a:tr h="415228">
                <a:tc>
                  <a:txBody>
                    <a:bodyPr/>
                    <a:lstStyle/>
                    <a:p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Ellátottak pénzbeli juttatásai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38 109 037 Ft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1121164"/>
                  </a:ext>
                </a:extLst>
              </a:tr>
              <a:tr h="325271">
                <a:tc>
                  <a:txBody>
                    <a:bodyPr/>
                    <a:lstStyle/>
                    <a:p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Beruházások	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44 183 136 Ft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597452"/>
                  </a:ext>
                </a:extLst>
              </a:tr>
              <a:tr h="315530">
                <a:tc>
                  <a:txBody>
                    <a:bodyPr/>
                    <a:lstStyle/>
                    <a:p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Felújítások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261 047 488 Ft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851344"/>
                  </a:ext>
                </a:extLst>
              </a:tr>
              <a:tr h="352923">
                <a:tc>
                  <a:txBody>
                    <a:bodyPr/>
                    <a:lstStyle/>
                    <a:p>
                      <a:r>
                        <a:rPr lang="hu-HU" sz="2000" b="0" dirty="0">
                          <a:solidFill>
                            <a:schemeClr val="tx1"/>
                          </a:solidFill>
                        </a:rPr>
                        <a:t>Egyéb felhalmozási</a:t>
                      </a:r>
                      <a:r>
                        <a:rPr lang="hu-HU" sz="2000" b="0" baseline="0" dirty="0">
                          <a:solidFill>
                            <a:schemeClr val="tx1"/>
                          </a:solidFill>
                        </a:rPr>
                        <a:t> kiadások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dirty="0">
                          <a:solidFill>
                            <a:schemeClr val="tx1"/>
                          </a:solidFill>
                        </a:rPr>
                        <a:t>6 616 153 Ft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2036">
                <a:tc>
                  <a:txBody>
                    <a:bodyPr/>
                    <a:lstStyle/>
                    <a:p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Megelőlegezés visszafizetése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185 795 912 Ft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8720879"/>
                  </a:ext>
                </a:extLst>
              </a:tr>
              <a:tr h="672806">
                <a:tc>
                  <a:txBody>
                    <a:bodyPr/>
                    <a:lstStyle/>
                    <a:p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Központi, irányítószervi támogatás kifizetés (közös hivatal, </a:t>
                      </a:r>
                      <a:r>
                        <a:rPr lang="hu-HU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Műv</a:t>
                      </a:r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Ház támogatása)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358 355 730 Ft</a:t>
                      </a:r>
                      <a:endParaRPr lang="hu-HU" sz="2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366724"/>
                  </a:ext>
                </a:extLst>
              </a:tr>
              <a:tr h="415228">
                <a:tc>
                  <a:txBody>
                    <a:bodyPr/>
                    <a:lstStyle/>
                    <a:p>
                      <a:r>
                        <a:rPr lang="hu-HU" sz="2000" b="1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Kiadások összesen:</a:t>
                      </a:r>
                      <a:endParaRPr lang="hu-HU" sz="20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000" b="1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2 162 046 031 Ft</a:t>
                      </a:r>
                      <a:endParaRPr lang="hu-HU" sz="2000" i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2951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782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CF59E7E-FC98-4E0C-80BA-3E5BCC523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sz="36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ÖNKORMÁNYZAT GAZDÁLKODÁSA</a:t>
            </a:r>
            <a:br>
              <a:rPr lang="hu-HU" sz="36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hu-HU" sz="24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adóbevételek 2025.01.01-2025.11.20</a:t>
            </a:r>
            <a:r>
              <a:rPr lang="hu-HU" sz="2400" kern="0" dirty="0">
                <a:solidFill>
                  <a:schemeClr val="tx1">
                    <a:lumMod val="95000"/>
                  </a:schemeClr>
                </a:solidFill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u-HU" sz="2400" dirty="0"/>
          </a:p>
        </p:txBody>
      </p:sp>
      <p:graphicFrame>
        <p:nvGraphicFramePr>
          <p:cNvPr id="4" name="Tartalom helye 5">
            <a:extLst>
              <a:ext uri="{FF2B5EF4-FFF2-40B4-BE49-F238E27FC236}">
                <a16:creationId xmlns:a16="http://schemas.microsoft.com/office/drawing/2014/main" id="{79596EAE-9191-4BCB-8FFF-D020955FEB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2813172"/>
              </p:ext>
            </p:extLst>
          </p:nvPr>
        </p:nvGraphicFramePr>
        <p:xfrm>
          <a:off x="1510748" y="1905001"/>
          <a:ext cx="9993865" cy="4595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92242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B2F2E42-7A9C-4041-ABB9-1BADCF658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167" y="493076"/>
            <a:ext cx="10937315" cy="1083852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4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VÁROSFEJLESZTÉS, VÁROSRENDEZÉS</a:t>
            </a:r>
            <a:br>
              <a:rPr lang="hu-HU" sz="2000" kern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hu-HU" sz="2200" b="1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 Európai Uniós és hazai támogatással érintett pályázatok projektek I.</a:t>
            </a:r>
            <a:br>
              <a:rPr lang="hu-HU" sz="2200" dirty="0"/>
            </a:br>
            <a:endParaRPr lang="hu-HU" sz="2200" dirty="0"/>
          </a:p>
        </p:txBody>
      </p:sp>
      <p:graphicFrame>
        <p:nvGraphicFramePr>
          <p:cNvPr id="6" name="Tábláza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49121"/>
              </p:ext>
            </p:extLst>
          </p:nvPr>
        </p:nvGraphicFramePr>
        <p:xfrm>
          <a:off x="1451728" y="1457718"/>
          <a:ext cx="9930844" cy="51481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72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6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2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738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54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22705"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Pályázat kódja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Pályázat megnevezése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Támogatás összege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 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A támogatás intenzitása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erif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3494"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TOP-4.3.1-16-HB1-2020-00013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Leromlott városi területek rehabilitációja Biharkeresztesen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261 069 000 Ft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Zöldmező utcai ingatlanok egy részén közösségi kert létrehozása, illetve szociális bérlakások építése. Bűnmegelőzési célokat szolgálóan térfigyelő kamerarendszer kiépítése.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100,00%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8207"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TOP-5.2.1-15-HB1-2020-00015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Szociális városrehabilitációs program megvalósítása  Biharkeresztesen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100 000 000 Ft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Közösségfejlesztést célzó, a  társadalmi integrációt segítő programok, a folyamatos szociális munka, foglalkoztatási programok és a  kiskertprogram. 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100,00%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1324"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TOP_PLUSZ-2.1.1-21-HB1-2022- 00037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>
                          <a:effectLst/>
                        </a:rPr>
                        <a:t>Önkormányzati épületek energetikai korszerűsítése Biharkeresztesen</a:t>
                      </a:r>
                      <a:endParaRPr lang="hu-HU" sz="16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134 999 990 Ft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Az Öregek Napközi otthonának felújítása, belső átalakítása, Biharkeresztes Damjanich utca 9. sz.,  a 4 lakásos társasház 4110 Biharkeresztes, Kölcsey utca 1. sz., valamint a 8 lakásos társasház 4110 Biharkeresztes, Kölcsey utca 25.sz. felújítása, korszerűsítése.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100,00%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83772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91C5B79-0E9A-40C7-B7C5-C3A31B595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813" y="378730"/>
            <a:ext cx="11042340" cy="1176693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VÁROSFEJLESZTÉS, VÁROSRENDEZÉS</a:t>
            </a:r>
            <a:br>
              <a:rPr lang="hu-HU" sz="2000" kern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hu-HU" sz="2000" b="1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 Európai Uniós és hazai támogatással érintett pályázatok projektek II</a:t>
            </a:r>
            <a:r>
              <a:rPr lang="hu-HU" sz="2000" b="1" dirty="0">
                <a:solidFill>
                  <a:schemeClr val="tx1">
                    <a:lumMod val="95000"/>
                  </a:schemeClr>
                </a:solidFill>
                <a:latin typeface="Algerian" panose="04020705040A02060702" pitchFamily="82" charset="0"/>
              </a:rPr>
              <a:t>.</a:t>
            </a:r>
            <a:br>
              <a:rPr lang="hu-HU" sz="2000" dirty="0">
                <a:latin typeface="Algerian" panose="04020705040A02060702" pitchFamily="82" charset="0"/>
              </a:rPr>
            </a:br>
            <a:endParaRPr lang="hu-HU" sz="2000" dirty="0">
              <a:latin typeface="Algerian" panose="04020705040A02060702" pitchFamily="82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D16CBF7-E17F-488E-A64E-7033DB31E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endParaRPr lang="hu-HU" dirty="0"/>
          </a:p>
          <a:p>
            <a:pPr marL="0" indent="0" fontAlgn="t">
              <a:buNone/>
            </a:pPr>
            <a:endParaRPr lang="hu-HU" dirty="0"/>
          </a:p>
        </p:txBody>
      </p:sp>
      <p:graphicFrame>
        <p:nvGraphicFramePr>
          <p:cNvPr id="6" name="Tábláza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382807"/>
              </p:ext>
            </p:extLst>
          </p:nvPr>
        </p:nvGraphicFramePr>
        <p:xfrm>
          <a:off x="1835068" y="1958791"/>
          <a:ext cx="9829800" cy="4127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42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19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9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693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62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6345"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Pályázat kódja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Pályázat megnevezése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Támogatás összege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 Rövid leírás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A támogatás intenzitása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erif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5118075"/>
                  </a:ext>
                </a:extLst>
              </a:tr>
              <a:tr h="692822"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TOP_PLUSZ-1.2.1-21-HB1-2022- 00054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>
                          <a:effectLst/>
                        </a:rPr>
                        <a:t>Élhető települések</a:t>
                      </a:r>
                      <a:endParaRPr lang="hu-HU" sz="16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335 000 000 Ft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 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100,00%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857"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>
                          <a:effectLst/>
                        </a:rPr>
                        <a:t>TOP-2.1.3-16-HB1-2021-00025</a:t>
                      </a:r>
                      <a:endParaRPr lang="hu-HU" sz="16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Biharkeresztes település környezetvédelmi  infrastruktúrájának fejlesztése</a:t>
                      </a: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200 000 000 Ft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Belterületi vízrendezés csapadékvíz csatornáinak felújítása, rekonstrukciója. 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100,00%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2694"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3345661444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>
                          <a:effectLst/>
                        </a:rPr>
                        <a:t>Óvodai játszóudvar, közterületi játszóterek fejlesztése</a:t>
                      </a:r>
                      <a:endParaRPr lang="hu-HU" sz="16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2 996 820 Ft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Az óvoda udvarán új játékeszköz beszerzése.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100,00%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7746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91C5B79-0E9A-40C7-B7C5-C3A31B595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813" y="378730"/>
            <a:ext cx="11042340" cy="1110705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VÁROSFEJLESZTÉS, VÁROSRENDEZÉS</a:t>
            </a:r>
            <a:br>
              <a:rPr lang="hu-HU" sz="2000" kern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hu-HU" sz="2000" b="1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 Európai Uniós és hazai támogatással érintett pályázatok projektek III.</a:t>
            </a:r>
            <a:br>
              <a:rPr lang="hu-HU" sz="2000" dirty="0">
                <a:latin typeface="Algerian" panose="04020705040A02060702" pitchFamily="82" charset="0"/>
              </a:rPr>
            </a:br>
            <a:endParaRPr lang="hu-HU" sz="2000" dirty="0">
              <a:latin typeface="Algerian" panose="04020705040A02060702" pitchFamily="82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D16CBF7-E17F-488E-A64E-7033DB31E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endParaRPr lang="hu-HU" dirty="0"/>
          </a:p>
          <a:p>
            <a:pPr marL="0" indent="0" fontAlgn="t">
              <a:buNone/>
            </a:pPr>
            <a:endParaRPr lang="hu-HU" dirty="0"/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135396"/>
              </p:ext>
            </p:extLst>
          </p:nvPr>
        </p:nvGraphicFramePr>
        <p:xfrm>
          <a:off x="1333499" y="1489435"/>
          <a:ext cx="10096502" cy="49438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668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3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81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88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32565"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Pályázat kódja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Pályázat megnevezése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Támogatás összege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 Rövid leírás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A támogatás intenzitása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erif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8088361"/>
                  </a:ext>
                </a:extLst>
              </a:tr>
              <a:tr h="987950"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3345462339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Önkormányzati temetők infrastrukturális fejlesztése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19 989 700 Ft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A </a:t>
                      </a:r>
                      <a:r>
                        <a:rPr lang="hu-HU" sz="1600" u="none" strike="noStrike" dirty="0" err="1">
                          <a:effectLst/>
                        </a:rPr>
                        <a:t>toldi</a:t>
                      </a:r>
                      <a:r>
                        <a:rPr lang="hu-HU" sz="1600" u="none" strike="noStrike" dirty="0">
                          <a:effectLst/>
                        </a:rPr>
                        <a:t> úton található ravatalozó festése, burkolása. Új urnafal kialakítása.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100,00%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5464"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3346439688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Önkormányzati tulajdonban lévő ingatlanok fejlesztése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9 982 471 Ft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A művelődési Ház tetőszigetelése.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100,00%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4992"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>
                          <a:effectLst/>
                        </a:rPr>
                        <a:t> VP6-7.2.1.1-21,  3299641855</a:t>
                      </a:r>
                      <a:endParaRPr lang="hu-HU" sz="1600" b="0" i="0" u="none" strike="noStrike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Külterületi helyi közutak fejlesztése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179 453 763 Ft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u="none" strike="noStrike" dirty="0">
                          <a:effectLst/>
                        </a:rPr>
                        <a:t>A projektben tervezett Biharkeresztes, 029 hrsz.-ú külterületei mezőgazdasági út felújítása 100%-ban megvalósul.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u="none" strike="noStrike" dirty="0">
                          <a:effectLst/>
                        </a:rPr>
                        <a:t>95,00%</a:t>
                      </a:r>
                    </a:p>
                    <a:p>
                      <a:pPr algn="r" fontAlgn="t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erif"/>
                      </a:endParaRPr>
                    </a:p>
                    <a:p>
                      <a:pPr algn="r" fontAlgn="t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Liberation Serif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1423"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1446/2024. (XII. 30.) Korm.határozat</a:t>
                      </a: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Versenyképes Járások Program mentőállomás épületének fejlesztése </a:t>
                      </a: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27 200 000 Ft </a:t>
                      </a: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mentőállomás épületének fejlesztése </a:t>
                      </a: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u="none" strike="noStrike" dirty="0">
                          <a:effectLst/>
                          <a:latin typeface="+mj-lt"/>
                        </a:rPr>
                        <a:t>100,00%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algn="r" fontAlgn="t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7907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58548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5960D-780B-0470-4599-FB28ACB21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304579A-0678-FA44-4773-EFA299AA7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813" y="378730"/>
            <a:ext cx="11042340" cy="1110705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VÁROSFEJLESZTÉS, VÁROSRENDEZÉS</a:t>
            </a:r>
            <a:br>
              <a:rPr lang="hu-HU" sz="2000" kern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hu-HU" sz="2000" b="1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 Európai Uniós és hazai támogatással érintett pályázatok projektek IV.</a:t>
            </a:r>
            <a:br>
              <a:rPr lang="hu-HU" sz="2000" dirty="0">
                <a:latin typeface="Algerian" panose="04020705040A02060702" pitchFamily="82" charset="0"/>
              </a:rPr>
            </a:br>
            <a:endParaRPr lang="hu-HU" sz="2000" dirty="0">
              <a:latin typeface="Algerian" panose="04020705040A02060702" pitchFamily="82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4393DA5-CDCA-0E24-83D1-88A674D85B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endParaRPr lang="hu-HU" dirty="0"/>
          </a:p>
          <a:p>
            <a:pPr marL="0" indent="0" fontAlgn="t">
              <a:buNone/>
            </a:pPr>
            <a:endParaRPr lang="hu-HU" dirty="0"/>
          </a:p>
        </p:txBody>
      </p:sp>
      <p:graphicFrame>
        <p:nvGraphicFramePr>
          <p:cNvPr id="4" name="Táblázat 3">
            <a:extLst>
              <a:ext uri="{FF2B5EF4-FFF2-40B4-BE49-F238E27FC236}">
                <a16:creationId xmlns:a16="http://schemas.microsoft.com/office/drawing/2014/main" id="{098DDE71-45D1-E3DB-0CAB-9EEA16E120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746365"/>
              </p:ext>
            </p:extLst>
          </p:nvPr>
        </p:nvGraphicFramePr>
        <p:xfrm>
          <a:off x="1333499" y="1489435"/>
          <a:ext cx="10096502" cy="31200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62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4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81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88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32565"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Pályázat kódja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Pályázat megnevezése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Támogatás összege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 Rövid leírás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ans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600" b="1" u="none" strike="noStrike" dirty="0">
                          <a:effectLst/>
                        </a:rPr>
                        <a:t>A támogatás intenzitása</a:t>
                      </a:r>
                      <a:endParaRPr lang="hu-HU" sz="1600" b="1" i="0" u="none" strike="noStrike" dirty="0">
                        <a:solidFill>
                          <a:srgbClr val="000000"/>
                        </a:solidFill>
                        <a:effectLst/>
                        <a:latin typeface="Liberation Serif"/>
                      </a:endParaRPr>
                    </a:p>
                  </a:txBody>
                  <a:tcPr marL="6886" marR="6886" marT="688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8088361"/>
                  </a:ext>
                </a:extLst>
              </a:tr>
              <a:tr h="961423"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KAP-RD43-1-25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Külterületi utak fejlesztése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76 000 000 Ft 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Biharkeresztes 0240 hrsz.</a:t>
                      </a:r>
                    </a:p>
                    <a:p>
                      <a:r>
                        <a:rPr lang="hu-HU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Biharkeresztes 0228 hrsz.</a:t>
                      </a:r>
                    </a:p>
                    <a:p>
                      <a:r>
                        <a:rPr lang="hu-HU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Biharkeresztes 0215 hrsz. útszakaszok fejlesztése </a:t>
                      </a:r>
                    </a:p>
                    <a:p>
                      <a:pPr algn="l" fontAlgn="t"/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95%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424952"/>
                  </a:ext>
                </a:extLst>
              </a:tr>
              <a:tr h="961423"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MFP/ÖTIFB/2025/KOEB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Kommunális eszközök beszerzése 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12 998 450 Ft 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u-HU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Kommunális eszközök beszerzése 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hu-H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100%</a:t>
                      </a:r>
                    </a:p>
                  </a:txBody>
                  <a:tcPr marL="6886" marR="6886" marT="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1151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44243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95DE896-154F-43FB-8EB0-48E0E8F52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791745" cy="1121558"/>
          </a:xfrm>
        </p:spPr>
        <p:txBody>
          <a:bodyPr/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VÁROSFEJLESZTÉS, VÁROSRENDEZÉS</a:t>
            </a:r>
            <a:b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hu-HU" sz="24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VÁROSÜZEMELTETÉSI FELADATOK</a:t>
            </a:r>
            <a:endParaRPr lang="hu-H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57AEAD5-3D0E-454C-9CDC-7D3B976D4B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144" y="1574276"/>
            <a:ext cx="10444899" cy="4674123"/>
          </a:xfrm>
        </p:spPr>
        <p:txBody>
          <a:bodyPr>
            <a:normAutofit/>
          </a:bodyPr>
          <a:lstStyle/>
          <a:p>
            <a:pPr algn="just">
              <a:lnSpc>
                <a:spcPct val="80000"/>
              </a:lnSpc>
              <a:buFont typeface="Wingdings" panose="05000000000000000000" pitchFamily="2" charset="2"/>
              <a:buChar char="Ø"/>
            </a:pPr>
            <a:endParaRPr lang="hu-HU" altLang="hu-HU" sz="2400" dirty="0"/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hu-HU" altLang="hu-HU" sz="2600" dirty="0">
                <a:solidFill>
                  <a:schemeClr val="tx1"/>
                </a:solidFill>
              </a:rPr>
              <a:t>közterületi kukák folyamatos ürítése heti 2 alkalommal,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hu-HU" altLang="hu-HU" sz="2600" dirty="0">
                <a:solidFill>
                  <a:schemeClr val="tx1"/>
                </a:solidFill>
              </a:rPr>
              <a:t>folyamatos fűnyírás (intézményeknél, közterületen),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hu-HU" altLang="hu-HU" sz="2600" dirty="0">
                <a:solidFill>
                  <a:schemeClr val="tx1"/>
                </a:solidFill>
              </a:rPr>
              <a:t>téli időszakban utakról, járdákról, kerékpárútról hó eltakarítása,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hu-HU" altLang="hu-HU" sz="2600" dirty="0">
                <a:solidFill>
                  <a:schemeClr val="tx1"/>
                </a:solidFill>
              </a:rPr>
              <a:t>közterületen falevelek összeszedése,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hu-HU" altLang="hu-HU" sz="2600" dirty="0">
                <a:solidFill>
                  <a:schemeClr val="tx1"/>
                </a:solidFill>
              </a:rPr>
              <a:t>folyamatos karbantartási munkák az önkormányzati intézményeknél,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hu-HU" altLang="hu-HU" sz="2600" dirty="0">
                <a:solidFill>
                  <a:schemeClr val="tx1"/>
                </a:solidFill>
              </a:rPr>
              <a:t>önkormányzati lakások karbantartása,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hu-HU" altLang="hu-HU" sz="2600" dirty="0">
                <a:solidFill>
                  <a:schemeClr val="tx1"/>
                </a:solidFill>
              </a:rPr>
              <a:t>vízelvezető árkok karbantartása, takarítása,</a:t>
            </a:r>
          </a:p>
          <a:p>
            <a:pPr algn="just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a városi piac üzemeltetése.</a:t>
            </a:r>
            <a:endParaRPr lang="hu-HU" altLang="hu-HU" sz="2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84646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9846005-7E94-4E61-B74A-4D1344CEE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86" y="452719"/>
            <a:ext cx="10222994" cy="1093278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VÁROSFEJLESZTÉS, VÁROSRENDEZÉS</a:t>
            </a:r>
            <a:br>
              <a:rPr lang="hu-HU" sz="4400" kern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hu-HU" sz="2400" b="1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közfoglalkoztatás</a:t>
            </a:r>
            <a:br>
              <a:rPr lang="hu-HU" sz="2400" b="1" dirty="0">
                <a:solidFill>
                  <a:schemeClr val="tx1">
                    <a:lumMod val="95000"/>
                  </a:schemeClr>
                </a:solidFill>
                <a:latin typeface="Algerian" panose="04020705040A02060702" pitchFamily="82" charset="0"/>
              </a:rPr>
            </a:br>
            <a:endParaRPr lang="hu-HU" sz="2400" dirty="0"/>
          </a:p>
        </p:txBody>
      </p:sp>
      <p:sp>
        <p:nvSpPr>
          <p:cNvPr id="4" name="Tartalom helye 2">
            <a:extLst>
              <a:ext uri="{FF2B5EF4-FFF2-40B4-BE49-F238E27FC236}">
                <a16:creationId xmlns:a16="http://schemas.microsoft.com/office/drawing/2014/main" id="{D0A05A76-1B3F-4EC5-BAD3-5934628B8D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4062721"/>
            <a:ext cx="10223500" cy="4195762"/>
          </a:xfrm>
        </p:spPr>
        <p:txBody>
          <a:bodyPr/>
          <a:lstStyle/>
          <a:p>
            <a:pPr fontAlgn="t"/>
            <a:endParaRPr lang="hu-HU" dirty="0"/>
          </a:p>
          <a:p>
            <a:pPr marL="0" indent="0" fontAlgn="t">
              <a:buNone/>
            </a:pPr>
            <a:endParaRPr lang="hu-HU" dirty="0"/>
          </a:p>
        </p:txBody>
      </p:sp>
      <p:graphicFrame>
        <p:nvGraphicFramePr>
          <p:cNvPr id="6" name="Táblázat 6">
            <a:extLst>
              <a:ext uri="{FF2B5EF4-FFF2-40B4-BE49-F238E27FC236}">
                <a16:creationId xmlns:a16="http://schemas.microsoft.com/office/drawing/2014/main" id="{CB6960CF-264D-4791-94E6-D7A04CF6C7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997329"/>
              </p:ext>
            </p:extLst>
          </p:nvPr>
        </p:nvGraphicFramePr>
        <p:xfrm>
          <a:off x="475991" y="1545997"/>
          <a:ext cx="11108668" cy="3776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303">
                  <a:extLst>
                    <a:ext uri="{9D8B030D-6E8A-4147-A177-3AD203B41FA5}">
                      <a16:colId xmlns:a16="http://schemas.microsoft.com/office/drawing/2014/main" val="1439024020"/>
                    </a:ext>
                  </a:extLst>
                </a:gridCol>
                <a:gridCol w="3619892">
                  <a:extLst>
                    <a:ext uri="{9D8B030D-6E8A-4147-A177-3AD203B41FA5}">
                      <a16:colId xmlns:a16="http://schemas.microsoft.com/office/drawing/2014/main" val="1859811563"/>
                    </a:ext>
                  </a:extLst>
                </a:gridCol>
                <a:gridCol w="5863473">
                  <a:extLst>
                    <a:ext uri="{9D8B030D-6E8A-4147-A177-3AD203B41FA5}">
                      <a16:colId xmlns:a16="http://schemas.microsoft.com/office/drawing/2014/main" val="3036592287"/>
                    </a:ext>
                  </a:extLst>
                </a:gridCol>
              </a:tblGrid>
              <a:tr h="697235">
                <a:tc rowSpan="2">
                  <a:txBody>
                    <a:bodyPr/>
                    <a:lstStyle/>
                    <a:p>
                      <a:pPr algn="ctr"/>
                      <a:r>
                        <a:rPr lang="hu-HU" sz="2000" b="1" dirty="0">
                          <a:solidFill>
                            <a:schemeClr val="tx1"/>
                          </a:solidFill>
                          <a:latin typeface="+mj-lt"/>
                        </a:rPr>
                        <a:t>sorszám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hu-HU" sz="2000" b="1" dirty="0">
                          <a:solidFill>
                            <a:schemeClr val="tx1"/>
                          </a:solidFill>
                          <a:latin typeface="+mj-lt"/>
                        </a:rPr>
                        <a:t>Projekt megnevezése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b="1" dirty="0">
                          <a:solidFill>
                            <a:schemeClr val="tx1"/>
                          </a:solidFill>
                          <a:latin typeface="+mj-lt"/>
                        </a:rPr>
                        <a:t>foglalkoztatottak száma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177196"/>
                  </a:ext>
                </a:extLst>
              </a:tr>
              <a:tr h="61423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2025.01.01-2025.11.20.</a:t>
                      </a:r>
                    </a:p>
                    <a:p>
                      <a:endParaRPr lang="hu-H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214360"/>
                  </a:ext>
                </a:extLst>
              </a:tr>
              <a:tr h="446825">
                <a:tc>
                  <a:txBody>
                    <a:bodyPr/>
                    <a:lstStyle/>
                    <a:p>
                      <a:pPr algn="just"/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1.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START – Szociális jellegű 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0893817"/>
                  </a:ext>
                </a:extLst>
              </a:tr>
              <a:tr h="446825">
                <a:tc>
                  <a:txBody>
                    <a:bodyPr/>
                    <a:lstStyle/>
                    <a:p>
                      <a:pPr algn="just"/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2.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START - Mezőgazdaság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5537517"/>
                  </a:ext>
                </a:extLst>
              </a:tr>
              <a:tr h="446825">
                <a:tc>
                  <a:txBody>
                    <a:bodyPr/>
                    <a:lstStyle/>
                    <a:p>
                      <a:pPr algn="just"/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START – Helyi sajátosságok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0233529"/>
                  </a:ext>
                </a:extLst>
              </a:tr>
              <a:tr h="625930">
                <a:tc>
                  <a:txBody>
                    <a:bodyPr/>
                    <a:lstStyle/>
                    <a:p>
                      <a:pPr algn="just"/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Hosszabb időtartamú közfoglalkoztatás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000" b="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429460"/>
                  </a:ext>
                </a:extLst>
              </a:tr>
              <a:tr h="472033">
                <a:tc>
                  <a:txBody>
                    <a:bodyPr/>
                    <a:lstStyle/>
                    <a:p>
                      <a:pPr algn="just"/>
                      <a:r>
                        <a:rPr lang="hu-HU" sz="2000" b="1" i="1" dirty="0">
                          <a:solidFill>
                            <a:schemeClr val="tx1"/>
                          </a:solidFill>
                          <a:latin typeface="+mj-lt"/>
                        </a:rPr>
                        <a:t>ÖSSZESEN</a:t>
                      </a:r>
                      <a:r>
                        <a:rPr lang="hu-HU" sz="2000" b="1" dirty="0">
                          <a:solidFill>
                            <a:schemeClr val="tx1"/>
                          </a:solidFill>
                          <a:latin typeface="+mj-lt"/>
                        </a:rPr>
                        <a:t>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2000" b="1" i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 fő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1149782"/>
                  </a:ext>
                </a:extLst>
              </a:tr>
            </a:tbl>
          </a:graphicData>
        </a:graphic>
      </p:graphicFrame>
      <p:graphicFrame>
        <p:nvGraphicFramePr>
          <p:cNvPr id="3" name="Tábláza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975651"/>
              </p:ext>
            </p:extLst>
          </p:nvPr>
        </p:nvGraphicFramePr>
        <p:xfrm>
          <a:off x="475988" y="5672666"/>
          <a:ext cx="11108670" cy="37084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5274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43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Nyári diákmunka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>
                          <a:solidFill>
                            <a:schemeClr val="tx1"/>
                          </a:solidFill>
                        </a:rPr>
                        <a:t>30 fő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388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93E00BB-61F8-403C-9C38-A664F4994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311" y="566960"/>
            <a:ext cx="10842139" cy="1280890"/>
          </a:xfrm>
        </p:spPr>
        <p:txBody>
          <a:bodyPr>
            <a:normAutofit/>
          </a:bodyPr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VÁROSFEJLESZTÉS, VÁROSRENDEZÉS</a:t>
            </a:r>
            <a:br>
              <a:rPr lang="hu-HU" sz="5400" kern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hu-HU" sz="2800" b="1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közfoglalkoztatás</a:t>
            </a:r>
            <a:endParaRPr lang="hu-H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24F4A83-5517-47F3-8D66-0CD256FAF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1" y="1762812"/>
            <a:ext cx="10255987" cy="44855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600" dirty="0">
                <a:solidFill>
                  <a:schemeClr val="tx1"/>
                </a:solidFill>
              </a:rPr>
              <a:t>Ellátott feladatok közfoglalkoztatás keretében: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növénytermesztési feladatok fóliában, szabadföldön,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útpadka karbantartási feladatok, kátyúk javítása,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belvízelvezető árkok, átereszek tisztítása,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tyúkok tartása, gondozása,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száraztészta készítése,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önkormányzati épületek tisztántartása,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közterületek, zöldövezetek, játszóterek rendben tartása.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hu-H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2">
              <a:buFont typeface="Wingdings" panose="05000000000000000000" pitchFamily="2" charset="2"/>
              <a:buChar char="Ø"/>
            </a:pPr>
            <a:endParaRPr lang="hu-HU" sz="2000" dirty="0"/>
          </a:p>
        </p:txBody>
      </p:sp>
    </p:spTree>
    <p:extLst>
      <p:ext uri="{BB962C8B-B14F-4D97-AF65-F5344CB8AC3E}">
        <p14:creationId xmlns:p14="http://schemas.microsoft.com/office/powerpoint/2010/main" val="2336075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AFA6A83-9FD7-4DE8-92C9-1F07E7EF2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8491" y="548441"/>
            <a:ext cx="8911687" cy="607531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>
                <a:latin typeface="Arial" panose="020B0604020202020204" pitchFamily="34" charset="0"/>
                <a:cs typeface="Arial" panose="020B0604020202020204" pitchFamily="34" charset="0"/>
              </a:rPr>
              <a:t>KÖZMEGHALLGATÁS 2025</a:t>
            </a:r>
          </a:p>
        </p:txBody>
      </p:sp>
      <p:sp>
        <p:nvSpPr>
          <p:cNvPr id="13" name="Tartalom helye 12">
            <a:extLst>
              <a:ext uri="{FF2B5EF4-FFF2-40B4-BE49-F238E27FC236}">
                <a16:creationId xmlns:a16="http://schemas.microsoft.com/office/drawing/2014/main" id="{F3D140EF-0441-4B49-B757-D2DA70F491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0532" y="1393807"/>
            <a:ext cx="10074079" cy="91888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solidFill>
              <a:schemeClr val="accent4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ALAPCÉLOK TELJESÍTÉSE</a:t>
            </a:r>
            <a:endParaRPr kumimoji="0" lang="hu-HU" sz="11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églalap: lekerekített 14">
            <a:extLst>
              <a:ext uri="{FF2B5EF4-FFF2-40B4-BE49-F238E27FC236}">
                <a16:creationId xmlns:a16="http://schemas.microsoft.com/office/drawing/2014/main" id="{CBEF9D38-B4AB-49A3-9565-0ABE9035C02D}"/>
              </a:ext>
            </a:extLst>
          </p:cNvPr>
          <p:cNvSpPr/>
          <p:nvPr/>
        </p:nvSpPr>
        <p:spPr>
          <a:xfrm>
            <a:off x="1430533" y="2397932"/>
            <a:ext cx="10074078" cy="9144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AZ ÖNKORMÁNYZAT M</a:t>
            </a:r>
            <a:r>
              <a:rPr kumimoji="0" lang="hu-HU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ŰK</a:t>
            </a:r>
            <a:r>
              <a:rPr kumimoji="0" lang="hu-HU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Calibri" panose="020F0502020204030204" pitchFamily="34" charset="0"/>
                <a:cs typeface="Algerian" panose="04020705040A02060702" pitchFamily="82" charset="0"/>
              </a:rPr>
              <a:t>Ö</a:t>
            </a:r>
            <a:r>
              <a:rPr kumimoji="0" lang="hu-HU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kumimoji="0" lang="hu-HU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Calibri" panose="020F0502020204030204" pitchFamily="34" charset="0"/>
                <a:cs typeface="Algerian" panose="04020705040A02060702" pitchFamily="82" charset="0"/>
              </a:rPr>
              <a:t>É</a:t>
            </a:r>
            <a:r>
              <a:rPr kumimoji="0" lang="hu-HU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SE</a:t>
            </a:r>
            <a:endParaRPr kumimoji="0" lang="hu-HU" sz="11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églalap: lekerekített 15">
            <a:extLst>
              <a:ext uri="{FF2B5EF4-FFF2-40B4-BE49-F238E27FC236}">
                <a16:creationId xmlns:a16="http://schemas.microsoft.com/office/drawing/2014/main" id="{4A918C47-C577-4B91-83DD-477878DD8981}"/>
              </a:ext>
            </a:extLst>
          </p:cNvPr>
          <p:cNvSpPr/>
          <p:nvPr/>
        </p:nvSpPr>
        <p:spPr>
          <a:xfrm>
            <a:off x="1430532" y="3395891"/>
            <a:ext cx="10074078" cy="9144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AZ</a:t>
            </a:r>
            <a:r>
              <a:rPr kumimoji="0" lang="hu-HU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hu-HU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ÖNKORMÁNYZAT</a:t>
            </a:r>
            <a:r>
              <a:rPr kumimoji="0" lang="hu-HU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hu-HU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GAZDÁLKODÁSA</a:t>
            </a:r>
            <a:endParaRPr kumimoji="0" lang="hu-HU" sz="11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églalap: lekerekített 16">
            <a:extLst>
              <a:ext uri="{FF2B5EF4-FFF2-40B4-BE49-F238E27FC236}">
                <a16:creationId xmlns:a16="http://schemas.microsoft.com/office/drawing/2014/main" id="{C71D1F58-1934-4034-95B3-A48D8205FFDF}"/>
              </a:ext>
            </a:extLst>
          </p:cNvPr>
          <p:cNvSpPr/>
          <p:nvPr/>
        </p:nvSpPr>
        <p:spPr>
          <a:xfrm>
            <a:off x="1430532" y="4393850"/>
            <a:ext cx="10074078" cy="9144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VÁROSFEJLESZTÉS, VÁROSRENDEZÉS</a:t>
            </a:r>
            <a:endParaRPr kumimoji="0" lang="hu-HU" sz="11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églalap: lekerekített 6">
            <a:extLst>
              <a:ext uri="{FF2B5EF4-FFF2-40B4-BE49-F238E27FC236}">
                <a16:creationId xmlns:a16="http://schemas.microsoft.com/office/drawing/2014/main" id="{F669938D-59E7-4E11-963A-1BE2A227D0D0}"/>
              </a:ext>
            </a:extLst>
          </p:cNvPr>
          <p:cNvSpPr/>
          <p:nvPr/>
        </p:nvSpPr>
        <p:spPr>
          <a:xfrm>
            <a:off x="1495847" y="5391809"/>
            <a:ext cx="10008763" cy="9144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4400">
              <a:lnSpc>
                <a:spcPct val="107000"/>
              </a:lnSpc>
              <a:spcAft>
                <a:spcPts val="800"/>
              </a:spcAft>
              <a:defRPr/>
            </a:pPr>
            <a:r>
              <a:rPr lang="hu-HU" sz="2200" kern="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KÖZNEVELÉS</a:t>
            </a:r>
            <a:endParaRPr lang="hu-HU" sz="1100" kern="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2773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18DCC8E-90AA-48E2-A7B1-92FC848B8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457" y="624110"/>
            <a:ext cx="10786155" cy="846882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4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KÖZNEVELÉS</a:t>
            </a:r>
            <a:br>
              <a:rPr lang="hu-HU" sz="2000" kern="0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u-HU" sz="2000" kern="0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8371784F-CC5D-4653-8EDB-526BC59669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388" y="1668955"/>
            <a:ext cx="11005418" cy="477740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hu-HU" altLang="hu-HU" sz="2600" dirty="0">
                <a:solidFill>
                  <a:schemeClr val="tx1"/>
                </a:solidFill>
              </a:rPr>
              <a:t>A köznevelési feladatok ellátása az Óvodai Társulás által fenntartott Biharkeresztesi Szivárvány Óvoda és Bölcsőde által biztosított.</a:t>
            </a:r>
          </a:p>
          <a:p>
            <a:pPr lvl="1" indent="-34290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hu-HU" altLang="hu-HU" sz="2600" dirty="0">
                <a:solidFill>
                  <a:schemeClr val="tx1"/>
                </a:solidFill>
              </a:rPr>
              <a:t>Bölcsődei ellátás:   </a:t>
            </a:r>
          </a:p>
          <a:p>
            <a:pPr marL="400050" lvl="1" indent="0">
              <a:lnSpc>
                <a:spcPct val="80000"/>
              </a:lnSpc>
              <a:buNone/>
            </a:pPr>
            <a:r>
              <a:rPr lang="hu-HU" altLang="hu-HU" sz="2600" dirty="0">
                <a:solidFill>
                  <a:schemeClr val="tx1"/>
                </a:solidFill>
              </a:rPr>
              <a:t>		           Biharkeresztes:		2 csoport   </a:t>
            </a:r>
          </a:p>
          <a:p>
            <a:pPr lvl="1" indent="-34290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hu-HU" altLang="hu-HU" sz="2600" dirty="0">
                <a:solidFill>
                  <a:schemeClr val="tx1"/>
                </a:solidFill>
              </a:rPr>
              <a:t>Óvodai nevelés, ellátás: </a:t>
            </a:r>
          </a:p>
          <a:p>
            <a:pPr marL="400050" lvl="1" indent="0">
              <a:lnSpc>
                <a:spcPct val="80000"/>
              </a:lnSpc>
              <a:buNone/>
            </a:pPr>
            <a:r>
              <a:rPr lang="hu-HU" altLang="hu-HU" sz="2600" dirty="0">
                <a:solidFill>
                  <a:schemeClr val="tx1"/>
                </a:solidFill>
              </a:rPr>
              <a:t>				Biharkeresztes: 		5 csoport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hu-HU" altLang="hu-HU" sz="2600" dirty="0">
                <a:solidFill>
                  <a:schemeClr val="tx1"/>
                </a:solidFill>
              </a:rPr>
              <a:t>				Ártánd:					1 csoport     </a:t>
            </a:r>
          </a:p>
          <a:p>
            <a:pPr>
              <a:lnSpc>
                <a:spcPct val="80000"/>
              </a:lnSpc>
              <a:buNone/>
            </a:pPr>
            <a:r>
              <a:rPr lang="hu-HU" altLang="hu-HU" sz="2600" dirty="0">
                <a:solidFill>
                  <a:schemeClr val="tx1"/>
                </a:solidFill>
              </a:rPr>
              <a:t>         			Bojt:           				1 csoport     </a:t>
            </a:r>
          </a:p>
          <a:p>
            <a:pPr>
              <a:lnSpc>
                <a:spcPct val="80000"/>
              </a:lnSpc>
              <a:buNone/>
            </a:pPr>
            <a:r>
              <a:rPr lang="hu-HU" altLang="hu-HU" sz="2600" dirty="0">
                <a:solidFill>
                  <a:schemeClr val="tx1"/>
                </a:solidFill>
              </a:rPr>
              <a:t>         			Nagykereki:   			1 csoport      </a:t>
            </a:r>
          </a:p>
          <a:p>
            <a:pPr>
              <a:lnSpc>
                <a:spcPct val="80000"/>
              </a:lnSpc>
              <a:buNone/>
            </a:pPr>
            <a:r>
              <a:rPr lang="hu-HU" altLang="hu-HU" sz="2600" dirty="0">
                <a:solidFill>
                  <a:schemeClr val="tx1"/>
                </a:solidFill>
              </a:rPr>
              <a:t>					Told:		       			1 csoport     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6366787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477F702-16DC-4888-88A3-A4FE9281E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287" y="624110"/>
            <a:ext cx="10747325" cy="686216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4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KÖZMŰVELŐDÉS I.</a:t>
            </a:r>
            <a:br>
              <a:rPr lang="hu-HU" sz="44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hu-HU" sz="2200" kern="0" dirty="0">
                <a:solidFill>
                  <a:schemeClr val="tx1">
                    <a:lumMod val="95000"/>
                  </a:schemeClr>
                </a:solidFill>
                <a:ea typeface="Calibri" panose="020F0502020204030204" pitchFamily="34" charset="0"/>
                <a:cs typeface="Arial" panose="020B0604020202020204" pitchFamily="34" charset="0"/>
              </a:rPr>
              <a:t>Rendezvényeink</a:t>
            </a:r>
            <a:br>
              <a:rPr lang="hu-HU" sz="2000" kern="0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069449A-B08B-4B06-B60D-A28628DB1E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2437" y="2035503"/>
            <a:ext cx="4373563" cy="4822497"/>
          </a:xfrm>
        </p:spPr>
        <p:txBody>
          <a:bodyPr>
            <a:normAutofit/>
          </a:bodyPr>
          <a:lstStyle/>
          <a:p>
            <a:pPr lvl="0"/>
            <a:r>
              <a:rPr lang="hu-HU" sz="2000" dirty="0">
                <a:solidFill>
                  <a:schemeClr val="tx1"/>
                </a:solidFill>
              </a:rPr>
              <a:t>Magyar Kultúra Napja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Március 15-ei megemlékezés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Petőfi – Deák Tér avatása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Majális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Trianon megemlékezés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Pedagógus Nap 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Park Mozi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Nyári esték</a:t>
            </a:r>
          </a:p>
          <a:p>
            <a:pPr marL="800100" lvl="2" indent="0" algn="just">
              <a:buNone/>
            </a:pPr>
            <a:endParaRPr lang="hu-HU" sz="2000" b="1" dirty="0"/>
          </a:p>
        </p:txBody>
      </p:sp>
      <p:sp>
        <p:nvSpPr>
          <p:cNvPr id="5" name="Tartalom helye 2">
            <a:extLst>
              <a:ext uri="{FF2B5EF4-FFF2-40B4-BE49-F238E27FC236}">
                <a16:creationId xmlns:a16="http://schemas.microsoft.com/office/drawing/2014/main" id="{6069449A-B08B-4B06-B60D-A28628DB1EC2}"/>
              </a:ext>
            </a:extLst>
          </p:cNvPr>
          <p:cNvSpPr txBox="1">
            <a:spLocks/>
          </p:cNvSpPr>
          <p:nvPr/>
        </p:nvSpPr>
        <p:spPr>
          <a:xfrm>
            <a:off x="6793931" y="2035503"/>
            <a:ext cx="4373563" cy="482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hu-HU" sz="2000" dirty="0">
                <a:solidFill>
                  <a:schemeClr val="tx1"/>
                </a:solidFill>
              </a:rPr>
              <a:t>Keresztesi Napok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Nyárzáró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Pál Feri atya előadása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Csendül a nóta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Szépkorúak köszöntése 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Október 23-ai megemlékezés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Adventi gyertyagyújtások</a:t>
            </a:r>
          </a:p>
          <a:p>
            <a:r>
              <a:rPr lang="hu-HU" sz="2000" dirty="0">
                <a:solidFill>
                  <a:schemeClr val="tx1"/>
                </a:solidFill>
              </a:rPr>
              <a:t>Ünnepre hangolódva </a:t>
            </a:r>
          </a:p>
        </p:txBody>
      </p:sp>
    </p:spTree>
    <p:extLst>
      <p:ext uri="{BB962C8B-B14F-4D97-AF65-F5344CB8AC3E}">
        <p14:creationId xmlns:p14="http://schemas.microsoft.com/office/powerpoint/2010/main" val="20682734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039D78F-DB2D-4E01-B567-0450CD2D8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9561" y="538443"/>
            <a:ext cx="10486945" cy="857608"/>
          </a:xfrm>
        </p:spPr>
        <p:txBody>
          <a:bodyPr/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KÖZMŰVELŐDÉS II.</a:t>
            </a:r>
            <a:endParaRPr lang="hu-H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artalom helye 2">
            <a:extLst>
              <a:ext uri="{FF2B5EF4-FFF2-40B4-BE49-F238E27FC236}">
                <a16:creationId xmlns:a16="http://schemas.microsoft.com/office/drawing/2014/main" id="{66AE2CC3-D8E4-6E23-BE18-4474857A4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194" y="1228783"/>
            <a:ext cx="8915400" cy="37782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u-HU" sz="2000" b="1" dirty="0">
                <a:solidFill>
                  <a:schemeClr val="tx1"/>
                </a:solidFill>
              </a:rPr>
              <a:t>Interaktív kiállítások, előadások</a:t>
            </a:r>
            <a:endParaRPr lang="hu-HU" sz="2000" dirty="0">
              <a:solidFill>
                <a:schemeClr val="tx1"/>
              </a:solidFill>
            </a:endParaRP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Petőfi Kulturális Program</a:t>
            </a:r>
          </a:p>
          <a:p>
            <a:r>
              <a:rPr lang="hu-HU" sz="2000" dirty="0">
                <a:solidFill>
                  <a:schemeClr val="tx1"/>
                </a:solidFill>
              </a:rPr>
              <a:t>Déryné Program – színházi előadások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Szöszmötölő – kreatív kézműves klub</a:t>
            </a:r>
          </a:p>
          <a:p>
            <a:pPr lvl="0"/>
            <a:r>
              <a:rPr lang="hu-HU" dirty="0">
                <a:solidFill>
                  <a:schemeClr val="tx1"/>
                </a:solidFill>
              </a:rPr>
              <a:t>Ismeretterjesztő előadások, bemutatók, </a:t>
            </a:r>
            <a:r>
              <a:rPr lang="hu-HU" sz="2000" dirty="0">
                <a:solidFill>
                  <a:schemeClr val="tx1"/>
                </a:solidFill>
              </a:rPr>
              <a:t>Természettár kiállítás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Családi Játszóház – interaktív foglalkozások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Kulturális kirándulások</a:t>
            </a:r>
          </a:p>
          <a:p>
            <a:r>
              <a:rPr lang="hu-HU" sz="2000" dirty="0" err="1">
                <a:solidFill>
                  <a:schemeClr val="tx1"/>
                </a:solidFill>
              </a:rPr>
              <a:t>Poket</a:t>
            </a:r>
            <a:r>
              <a:rPr lang="hu-HU" sz="2000" dirty="0">
                <a:solidFill>
                  <a:schemeClr val="tx1"/>
                </a:solidFill>
              </a:rPr>
              <a:t>-Jókai Olvasókör; Olvasóklub</a:t>
            </a:r>
          </a:p>
          <a:p>
            <a:pPr lvl="0"/>
            <a:r>
              <a:rPr lang="hu-HU" sz="2000" dirty="0">
                <a:solidFill>
                  <a:schemeClr val="tx1"/>
                </a:solidFill>
              </a:rPr>
              <a:t>Kvíz Est</a:t>
            </a:r>
          </a:p>
          <a:p>
            <a:pPr lvl="0"/>
            <a:r>
              <a:rPr lang="hu-HU" sz="2000" dirty="0" err="1">
                <a:solidFill>
                  <a:schemeClr val="tx1"/>
                </a:solidFill>
              </a:rPr>
              <a:t>aSzakkör</a:t>
            </a:r>
            <a:r>
              <a:rPr lang="hu-HU" sz="2000" dirty="0">
                <a:solidFill>
                  <a:schemeClr val="tx1"/>
                </a:solidFill>
              </a:rPr>
              <a:t>: </a:t>
            </a:r>
            <a:r>
              <a:rPr lang="hu-HU" sz="2000" dirty="0" err="1">
                <a:solidFill>
                  <a:schemeClr val="tx1"/>
                </a:solidFill>
              </a:rPr>
              <a:t>naturkozmetika</a:t>
            </a:r>
            <a:r>
              <a:rPr lang="hu-HU" sz="2000" dirty="0">
                <a:solidFill>
                  <a:schemeClr val="tx1"/>
                </a:solidFill>
              </a:rPr>
              <a:t>, </a:t>
            </a:r>
            <a:r>
              <a:rPr lang="hu-HU" sz="2000" dirty="0" err="1">
                <a:solidFill>
                  <a:schemeClr val="tx1"/>
                </a:solidFill>
              </a:rPr>
              <a:t>gyetya</a:t>
            </a:r>
            <a:r>
              <a:rPr lang="hu-HU" sz="2000" dirty="0">
                <a:solidFill>
                  <a:schemeClr val="tx1"/>
                </a:solidFill>
              </a:rPr>
              <a:t>, vesszőfonás, szalma, csuhéfonás</a:t>
            </a:r>
          </a:p>
          <a:p>
            <a:r>
              <a:rPr lang="hu-HU" sz="2000" dirty="0">
                <a:solidFill>
                  <a:schemeClr val="tx1"/>
                </a:solidFill>
              </a:rPr>
              <a:t>Könyvtári foglalkozások óvodások és általános iskolások részére</a:t>
            </a:r>
          </a:p>
          <a:p>
            <a:r>
              <a:rPr lang="hu-HU" sz="2000" dirty="0">
                <a:solidFill>
                  <a:schemeClr val="tx1"/>
                </a:solidFill>
                <a:latin typeface="+mj-lt"/>
              </a:rPr>
              <a:t>Országos Rajzfilm Ünnep – filmvetítések, kreatív foglalkozások</a:t>
            </a:r>
          </a:p>
          <a:p>
            <a:r>
              <a:rPr lang="hu-HU" sz="2000" dirty="0">
                <a:solidFill>
                  <a:schemeClr val="tx1"/>
                </a:solidFill>
                <a:latin typeface="+mj-lt"/>
              </a:rPr>
              <a:t>Helytörténeti foglalkozások</a:t>
            </a:r>
          </a:p>
        </p:txBody>
      </p:sp>
    </p:spTree>
    <p:extLst>
      <p:ext uri="{BB962C8B-B14F-4D97-AF65-F5344CB8AC3E}">
        <p14:creationId xmlns:p14="http://schemas.microsoft.com/office/powerpoint/2010/main" val="37384775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039D78F-DB2D-4E01-B567-0450CD2D8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9559" y="538443"/>
            <a:ext cx="10486945" cy="857608"/>
          </a:xfrm>
        </p:spPr>
        <p:txBody>
          <a:bodyPr/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KÖZMŰVELŐDÉS III.</a:t>
            </a:r>
            <a:endParaRPr lang="hu-H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A8176AB-07CD-4DF5-B71F-F42E089F4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9226" y="1697906"/>
            <a:ext cx="10107613" cy="4621651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hu-HU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hu-HU" dirty="0"/>
              <a:t> </a:t>
            </a:r>
          </a:p>
        </p:txBody>
      </p:sp>
      <p:sp>
        <p:nvSpPr>
          <p:cNvPr id="9" name="Tartalom helye 2">
            <a:extLst>
              <a:ext uri="{FF2B5EF4-FFF2-40B4-BE49-F238E27FC236}">
                <a16:creationId xmlns:a16="http://schemas.microsoft.com/office/drawing/2014/main" id="{DACE5112-4F0F-D133-932A-297D0DDE463B}"/>
              </a:ext>
            </a:extLst>
          </p:cNvPr>
          <p:cNvSpPr txBox="1">
            <a:spLocks/>
          </p:cNvSpPr>
          <p:nvPr/>
        </p:nvSpPr>
        <p:spPr>
          <a:xfrm>
            <a:off x="1769224" y="1286309"/>
            <a:ext cx="10107613" cy="38742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hu-HU" sz="2000" dirty="0"/>
          </a:p>
          <a:p>
            <a:pPr marL="0" indent="0">
              <a:buNone/>
            </a:pPr>
            <a:endParaRPr lang="hu-HU" sz="2000" dirty="0"/>
          </a:p>
        </p:txBody>
      </p:sp>
      <p:pic>
        <p:nvPicPr>
          <p:cNvPr id="5" name="Kép 4" descr="A képen ruházat, ember, fedett pályás, személy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87A180A-F495-C1F1-AC96-8B7250ABC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226" y="1246870"/>
            <a:ext cx="4320000" cy="2880000"/>
          </a:xfrm>
          <a:prstGeom prst="rect">
            <a:avLst/>
          </a:prstGeom>
        </p:spPr>
      </p:pic>
      <p:pic>
        <p:nvPicPr>
          <p:cNvPr id="11" name="Kép 10" descr="A képen ruházat, személy, fedett pályás, fal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D8DDAA4-C20F-4342-4B39-0A167BB862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846" y="1286309"/>
            <a:ext cx="4320000" cy="2880000"/>
          </a:xfrm>
          <a:prstGeom prst="rect">
            <a:avLst/>
          </a:prstGeom>
        </p:spPr>
      </p:pic>
      <p:pic>
        <p:nvPicPr>
          <p:cNvPr id="13" name="Kép 12" descr="A képen ruházat, személy, kültéri, lábbeli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1041CC6-F1DC-7635-CE31-95F2E6B553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891" y="3879441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9758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039D78F-DB2D-4E01-B567-0450CD2D8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9561" y="538443"/>
            <a:ext cx="10486945" cy="857608"/>
          </a:xfrm>
        </p:spPr>
        <p:txBody>
          <a:bodyPr/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KÖZMŰVELŐDÉS IV.</a:t>
            </a:r>
            <a:endParaRPr lang="hu-H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A8176AB-07CD-4DF5-B71F-F42E089F4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7398" y="1272620"/>
            <a:ext cx="10293135" cy="48880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u-HU" sz="2000" dirty="0">
                <a:solidFill>
                  <a:schemeClr val="tx1"/>
                </a:solidFill>
              </a:rPr>
              <a:t> </a:t>
            </a:r>
          </a:p>
        </p:txBody>
      </p:sp>
      <p:pic>
        <p:nvPicPr>
          <p:cNvPr id="8" name="Kép 7" descr="A képen kültéri, fa, növény, é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F749737B-6632-5FE9-27E6-4D85B8023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385" y="1272620"/>
            <a:ext cx="3840000" cy="2880000"/>
          </a:xfrm>
          <a:prstGeom prst="rect">
            <a:avLst/>
          </a:prstGeom>
        </p:spPr>
      </p:pic>
      <p:pic>
        <p:nvPicPr>
          <p:cNvPr id="10" name="Kép 9" descr="A képen fedett pályás, ruházat, könyvszekrény, szob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4F2D9BF-ECC5-A15F-E46F-19C14F45E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033" y="1272620"/>
            <a:ext cx="4320000" cy="2880000"/>
          </a:xfrm>
          <a:prstGeom prst="rect">
            <a:avLst/>
          </a:prstGeom>
        </p:spPr>
      </p:pic>
      <p:pic>
        <p:nvPicPr>
          <p:cNvPr id="12" name="Kép 11" descr="A képen fedett pályás, ruházat, személy, szob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EF666AF-3097-EED9-35C7-D70588D02A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617" y="3978000"/>
            <a:ext cx="4320000" cy="2880000"/>
          </a:xfrm>
          <a:prstGeom prst="rect">
            <a:avLst/>
          </a:prstGeom>
        </p:spPr>
      </p:pic>
      <p:pic>
        <p:nvPicPr>
          <p:cNvPr id="14" name="Kép 13" descr="A képen személy, ruházat, fedett pályás, Tanulá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72A00B84-7A8C-213F-5697-BCF27BDEFA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569" y="3978000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6970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039D78F-DB2D-4E01-B567-0450CD2D8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9559" y="252693"/>
            <a:ext cx="10486945" cy="857608"/>
          </a:xfrm>
        </p:spPr>
        <p:txBody>
          <a:bodyPr/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KÖZMŰVELŐDÉS V.</a:t>
            </a:r>
            <a:endParaRPr lang="hu-H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A8176AB-07CD-4DF5-B71F-F42E089F4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0008" y="1110301"/>
            <a:ext cx="10396829" cy="52433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u-HU" sz="2000" dirty="0">
                <a:solidFill>
                  <a:schemeClr val="tx1"/>
                </a:solidFill>
              </a:rPr>
              <a:t> </a:t>
            </a:r>
          </a:p>
        </p:txBody>
      </p:sp>
      <p:pic>
        <p:nvPicPr>
          <p:cNvPr id="10" name="Kép 9" descr="A képen ruházat, személy, lábbelik, kültéri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390BCA9-631E-5265-1B76-C8DE741A3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559" y="1116631"/>
            <a:ext cx="4320000" cy="2880000"/>
          </a:xfrm>
          <a:prstGeom prst="rect">
            <a:avLst/>
          </a:prstGeom>
        </p:spPr>
      </p:pic>
      <p:pic>
        <p:nvPicPr>
          <p:cNvPr id="12" name="Kép 11" descr="A képen koncert, személy, szórakoztatás, előadá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3D07042-2A48-8603-89AC-0B484182B6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198" y="1116631"/>
            <a:ext cx="4320000" cy="2880000"/>
          </a:xfrm>
          <a:prstGeom prst="rect">
            <a:avLst/>
          </a:prstGeom>
        </p:spPr>
      </p:pic>
      <p:pic>
        <p:nvPicPr>
          <p:cNvPr id="14" name="Kép 13" descr="A képen ruházat, ember, személy, f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0EE854D-E9CF-F039-EBDB-23E79D5310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558" y="3725306"/>
            <a:ext cx="3939551" cy="2954663"/>
          </a:xfrm>
          <a:prstGeom prst="rect">
            <a:avLst/>
          </a:prstGeom>
        </p:spPr>
      </p:pic>
      <p:pic>
        <p:nvPicPr>
          <p:cNvPr id="16" name="Kép 15" descr="A képen ruházat, személy, ember, színpad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395B0F86-6EC5-4E6C-C080-2F5E852988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518" y="3762637"/>
            <a:ext cx="384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8640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039D78F-DB2D-4E01-B567-0450CD2D8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9559" y="252693"/>
            <a:ext cx="10486945" cy="857608"/>
          </a:xfrm>
        </p:spPr>
        <p:txBody>
          <a:bodyPr/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KÖZMŰVELŐDÉS VI.</a:t>
            </a:r>
            <a:endParaRPr lang="hu-H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A8176AB-07CD-4DF5-B71F-F42E089F4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9224" y="1473430"/>
            <a:ext cx="10107613" cy="42742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u-HU" sz="2000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9" name="Kép 8" descr="A képen kültéri, fű, fa, ruháza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1766972-4A7A-1C01-6809-87C032C10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39" y="3945749"/>
            <a:ext cx="3840000" cy="2880000"/>
          </a:xfrm>
          <a:prstGeom prst="rect">
            <a:avLst/>
          </a:prstGeom>
        </p:spPr>
      </p:pic>
      <p:pic>
        <p:nvPicPr>
          <p:cNvPr id="11" name="Kép 10" descr="A képen koncert, színpad, Színpadi berendezések, Koncerthelyszín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B02A8607-2C1B-1E31-9D16-9078F5CF9C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367" y="983335"/>
            <a:ext cx="3907841" cy="2930881"/>
          </a:xfrm>
          <a:prstGeom prst="rect">
            <a:avLst/>
          </a:prstGeom>
        </p:spPr>
      </p:pic>
      <p:pic>
        <p:nvPicPr>
          <p:cNvPr id="15" name="Kép 14" descr="A képen személy, ruházat, fedett pályás, Színház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56251F2-134A-5245-50E4-16ED4FD35C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127" y="1008776"/>
            <a:ext cx="4320000" cy="2880000"/>
          </a:xfrm>
          <a:prstGeom prst="rect">
            <a:avLst/>
          </a:prstGeom>
        </p:spPr>
      </p:pic>
      <p:pic>
        <p:nvPicPr>
          <p:cNvPr id="18" name="Kép 17" descr="A képen szoba, fedett pályás, helyszín, bútoro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B1A94400-13A2-5B0C-DB79-3CAB4311B3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867" y="3945749"/>
            <a:ext cx="3840000" cy="2880000"/>
          </a:xfrm>
          <a:prstGeom prst="rect">
            <a:avLst/>
          </a:prstGeom>
        </p:spPr>
      </p:pic>
      <p:pic>
        <p:nvPicPr>
          <p:cNvPr id="19" name="Kép 18" descr="A képen ruházat, személy, ember, fedett pályá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7F80A50-80D2-B2C4-7926-EA44C55B90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071" y="1989000"/>
            <a:ext cx="384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5304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039D78F-DB2D-4E01-B567-0450CD2D8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9559" y="252693"/>
            <a:ext cx="10486945" cy="857608"/>
          </a:xfrm>
        </p:spPr>
        <p:txBody>
          <a:bodyPr/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KÖZÖSSÉGI KAPCSOLÓDÁSOK</a:t>
            </a:r>
            <a:endParaRPr lang="hu-H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Kép 5" descr="A képen fedett pályás, művészet,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8C63C89-6A1E-83CB-FAD3-9F8DD5881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86907" y="2242151"/>
            <a:ext cx="4148254" cy="3111191"/>
          </a:xfrm>
          <a:prstGeom prst="rect">
            <a:avLst/>
          </a:prstGeom>
        </p:spPr>
      </p:pic>
      <p:pic>
        <p:nvPicPr>
          <p:cNvPr id="8" name="Kép 7" descr="A képen kültéri, ég, növény, fa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1E3D9B4D-FD42-7B3C-49AA-5F432368C4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509" y="1110301"/>
            <a:ext cx="4011645" cy="3735659"/>
          </a:xfrm>
          <a:prstGeom prst="rect">
            <a:avLst/>
          </a:prstGeom>
        </p:spPr>
      </p:pic>
      <p:sp>
        <p:nvSpPr>
          <p:cNvPr id="9" name="Tartalom helye 2">
            <a:extLst>
              <a:ext uri="{FF2B5EF4-FFF2-40B4-BE49-F238E27FC236}">
                <a16:creationId xmlns:a16="http://schemas.microsoft.com/office/drawing/2014/main" id="{0A5231DB-6E6D-A1EB-48A4-076653DC05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5438" y="6000392"/>
            <a:ext cx="3111192" cy="6049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hu-HU" sz="2000" dirty="0">
                <a:solidFill>
                  <a:schemeClr val="tx1"/>
                </a:solidFill>
              </a:rPr>
              <a:t>Újszülöttek köszöntése</a:t>
            </a:r>
          </a:p>
        </p:txBody>
      </p:sp>
      <p:sp>
        <p:nvSpPr>
          <p:cNvPr id="10" name="Tartalom helye 2">
            <a:extLst>
              <a:ext uri="{FF2B5EF4-FFF2-40B4-BE49-F238E27FC236}">
                <a16:creationId xmlns:a16="http://schemas.microsoft.com/office/drawing/2014/main" id="{7D9DB17E-7F9A-C4EE-1AA3-4099D6D90020}"/>
              </a:ext>
            </a:extLst>
          </p:cNvPr>
          <p:cNvSpPr txBox="1">
            <a:spLocks/>
          </p:cNvSpPr>
          <p:nvPr/>
        </p:nvSpPr>
        <p:spPr>
          <a:xfrm>
            <a:off x="7792735" y="5098653"/>
            <a:ext cx="3111192" cy="604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hu-HU" sz="2000" dirty="0">
                <a:solidFill>
                  <a:schemeClr val="tx1"/>
                </a:solidFill>
              </a:rPr>
              <a:t>Közösségek fenyőfái</a:t>
            </a:r>
          </a:p>
        </p:txBody>
      </p:sp>
    </p:spTree>
    <p:extLst>
      <p:ext uri="{BB962C8B-B14F-4D97-AF65-F5344CB8AC3E}">
        <p14:creationId xmlns:p14="http://schemas.microsoft.com/office/powerpoint/2010/main" val="42227193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1D6F97F-6835-4812-AC7D-858F53DFE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7058" y="524523"/>
            <a:ext cx="10832808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dirty="0">
                <a:latin typeface="Arial" panose="020B0604020202020204" pitchFamily="34" charset="0"/>
                <a:cs typeface="Arial" panose="020B0604020202020204" pitchFamily="34" charset="0"/>
              </a:rPr>
              <a:t>ELISMERÉSEK</a:t>
            </a:r>
            <a:br>
              <a:rPr lang="hu-HU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2900" b="1" dirty="0">
                <a:solidFill>
                  <a:srgbClr val="050505"/>
                </a:solidFill>
                <a:ea typeface="+mn-ea"/>
                <a:cs typeface="+mn-cs"/>
              </a:rPr>
              <a:t>Biharkeresztes Város által alapított díjak átadása</a:t>
            </a:r>
            <a:br>
              <a:rPr lang="hu-HU" sz="2000" b="0" i="0" dirty="0">
                <a:solidFill>
                  <a:srgbClr val="05050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hu-H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8D9671E-8746-49FB-80B0-B6D13442C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2311" y="2224726"/>
            <a:ext cx="10282302" cy="4232058"/>
          </a:xfrm>
        </p:spPr>
        <p:txBody>
          <a:bodyPr>
            <a:normAutofit/>
          </a:bodyPr>
          <a:lstStyle/>
          <a:p>
            <a:pPr algn="l"/>
            <a:endParaRPr lang="hu-HU" b="0" i="0" dirty="0">
              <a:solidFill>
                <a:srgbClr val="050505"/>
              </a:solidFill>
              <a:effectLst/>
              <a:latin typeface="Segoe UI Historic" panose="020B0502040204020203" pitchFamily="34" charset="0"/>
            </a:endParaRPr>
          </a:p>
          <a:p>
            <a:pPr algn="l"/>
            <a:endParaRPr lang="hu-HU" b="0" i="0" dirty="0">
              <a:solidFill>
                <a:srgbClr val="050505"/>
              </a:solidFill>
              <a:effectLst/>
              <a:latin typeface="Segoe UI Historic" panose="020B0502040204020203" pitchFamily="34" charset="0"/>
            </a:endParaRPr>
          </a:p>
          <a:p>
            <a:pPr algn="l"/>
            <a:endParaRPr lang="hu-HU" b="0" i="0" dirty="0">
              <a:solidFill>
                <a:srgbClr val="050505"/>
              </a:solidFill>
              <a:effectLst/>
              <a:latin typeface="Segoe UI Historic" panose="020B0502040204020203" pitchFamily="34" charset="0"/>
            </a:endParaRPr>
          </a:p>
          <a:p>
            <a:pPr algn="l"/>
            <a:endParaRPr lang="hu-HU" b="0" i="0" dirty="0">
              <a:solidFill>
                <a:srgbClr val="050505"/>
              </a:solidFill>
              <a:effectLst/>
              <a:latin typeface="Segoe UI Historic" panose="020B0502040204020203" pitchFamily="34" charset="0"/>
            </a:endParaRPr>
          </a:p>
          <a:p>
            <a:endParaRPr lang="hu-HU" dirty="0"/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56862E31-BC1B-9364-3F87-2045F6BD7293}"/>
              </a:ext>
            </a:extLst>
          </p:cNvPr>
          <p:cNvSpPr txBox="1"/>
          <p:nvPr/>
        </p:nvSpPr>
        <p:spPr>
          <a:xfrm>
            <a:off x="1222311" y="1674673"/>
            <a:ext cx="10731796" cy="5062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buClr>
                <a:schemeClr val="accent1">
                  <a:lumMod val="75000"/>
                </a:schemeClr>
              </a:buClr>
            </a:pPr>
            <a:r>
              <a:rPr lang="hu-HU" sz="2600" b="0" i="0" dirty="0">
                <a:solidFill>
                  <a:srgbClr val="050505"/>
                </a:solidFill>
                <a:effectLst/>
                <a:latin typeface="+mj-lt"/>
              </a:rPr>
              <a:t>„Pro Urbe Biharkeresztes” Díj: </a:t>
            </a:r>
          </a:p>
          <a:p>
            <a:pPr algn="ctr">
              <a:spcAft>
                <a:spcPts val="1200"/>
              </a:spcAft>
              <a:buClr>
                <a:schemeClr val="accent1">
                  <a:lumMod val="75000"/>
                </a:schemeClr>
              </a:buClr>
            </a:pPr>
            <a:r>
              <a:rPr lang="hu-HU" sz="2600" dirty="0">
                <a:solidFill>
                  <a:srgbClr val="050505"/>
                </a:solidFill>
                <a:latin typeface="+mj-lt"/>
              </a:rPr>
              <a:t>Országos Mentőszolgálat Biharkeresztesi Mentőállomás állománya </a:t>
            </a:r>
          </a:p>
          <a:p>
            <a:pPr algn="just">
              <a:spcAft>
                <a:spcPts val="1200"/>
              </a:spcAft>
              <a:buClr>
                <a:schemeClr val="accent1">
                  <a:lumMod val="75000"/>
                </a:schemeClr>
              </a:buClr>
            </a:pPr>
            <a:endParaRPr lang="hu-HU" sz="500" b="0" i="0" dirty="0">
              <a:solidFill>
                <a:srgbClr val="050505"/>
              </a:solidFill>
              <a:effectLst/>
              <a:latin typeface="+mj-lt"/>
            </a:endParaRPr>
          </a:p>
          <a:p>
            <a:pPr algn="ctr">
              <a:spcAft>
                <a:spcPts val="1200"/>
              </a:spcAft>
              <a:buClr>
                <a:schemeClr val="accent1">
                  <a:lumMod val="75000"/>
                </a:schemeClr>
              </a:buClr>
            </a:pPr>
            <a:r>
              <a:rPr lang="hu-HU" sz="2600" dirty="0">
                <a:solidFill>
                  <a:srgbClr val="050505"/>
                </a:solidFill>
                <a:latin typeface="+mj-lt"/>
              </a:rPr>
              <a:t>Aszklépiosz-díj: </a:t>
            </a:r>
          </a:p>
          <a:p>
            <a:pPr algn="ctr">
              <a:spcAft>
                <a:spcPts val="1200"/>
              </a:spcAft>
              <a:buClr>
                <a:schemeClr val="accent1">
                  <a:lumMod val="75000"/>
                </a:schemeClr>
              </a:buClr>
            </a:pPr>
            <a:r>
              <a:rPr lang="hu-HU" sz="2600" dirty="0">
                <a:solidFill>
                  <a:srgbClr val="050505"/>
                </a:solidFill>
                <a:latin typeface="+mj-lt"/>
              </a:rPr>
              <a:t>Dr. </a:t>
            </a:r>
            <a:r>
              <a:rPr lang="hu-HU" sz="2600" dirty="0" err="1">
                <a:solidFill>
                  <a:srgbClr val="050505"/>
                </a:solidFill>
                <a:latin typeface="+mj-lt"/>
              </a:rPr>
              <a:t>Kurkó</a:t>
            </a:r>
            <a:r>
              <a:rPr lang="hu-HU" sz="2600" dirty="0">
                <a:solidFill>
                  <a:srgbClr val="050505"/>
                </a:solidFill>
                <a:latin typeface="+mj-lt"/>
              </a:rPr>
              <a:t> László címzetes főorvos, fogorvos</a:t>
            </a:r>
          </a:p>
          <a:p>
            <a:pPr algn="ctr">
              <a:spcAft>
                <a:spcPts val="1200"/>
              </a:spcAft>
              <a:buClr>
                <a:schemeClr val="accent1">
                  <a:lumMod val="75000"/>
                </a:schemeClr>
              </a:buClr>
            </a:pPr>
            <a:endParaRPr lang="hu-HU" sz="500" b="0" i="0" dirty="0">
              <a:solidFill>
                <a:srgbClr val="050505"/>
              </a:solidFill>
              <a:effectLst/>
              <a:latin typeface="+mj-lt"/>
            </a:endParaRPr>
          </a:p>
          <a:p>
            <a:pPr algn="ctr">
              <a:spcAft>
                <a:spcPts val="1200"/>
              </a:spcAft>
              <a:buClr>
                <a:schemeClr val="accent1">
                  <a:lumMod val="75000"/>
                </a:schemeClr>
              </a:buClr>
            </a:pPr>
            <a:r>
              <a:rPr lang="hu-HU" sz="2600" b="0" i="0" dirty="0">
                <a:solidFill>
                  <a:srgbClr val="050505"/>
                </a:solidFill>
                <a:effectLst/>
                <a:latin typeface="+mj-lt"/>
              </a:rPr>
              <a:t>Szent László-díj</a:t>
            </a:r>
            <a:endParaRPr lang="hu-HU" sz="2600" dirty="0">
              <a:solidFill>
                <a:srgbClr val="050505"/>
              </a:solidFill>
              <a:latin typeface="+mj-lt"/>
            </a:endParaRPr>
          </a:p>
          <a:p>
            <a:pPr algn="ctr">
              <a:spcAft>
                <a:spcPts val="1200"/>
              </a:spcAft>
              <a:buClr>
                <a:schemeClr val="accent1">
                  <a:lumMod val="75000"/>
                </a:schemeClr>
              </a:buClr>
            </a:pPr>
            <a:r>
              <a:rPr lang="hu-HU" sz="2600" dirty="0">
                <a:solidFill>
                  <a:srgbClr val="050505"/>
                </a:solidFill>
                <a:latin typeface="+mj-lt"/>
              </a:rPr>
              <a:t>Rácz István r. zászlós, körzeti megbízott</a:t>
            </a:r>
          </a:p>
          <a:p>
            <a:pPr algn="ctr">
              <a:spcAft>
                <a:spcPts val="1200"/>
              </a:spcAft>
              <a:buClr>
                <a:schemeClr val="accent1">
                  <a:lumMod val="75000"/>
                </a:schemeClr>
              </a:buClr>
            </a:pPr>
            <a:endParaRPr lang="hu-HU" sz="500" dirty="0">
              <a:solidFill>
                <a:srgbClr val="050505"/>
              </a:solidFill>
              <a:latin typeface="+mj-lt"/>
            </a:endParaRPr>
          </a:p>
          <a:p>
            <a:pPr algn="ctr">
              <a:spcAft>
                <a:spcPts val="1200"/>
              </a:spcAft>
              <a:buClr>
                <a:schemeClr val="accent1">
                  <a:lumMod val="75000"/>
                </a:schemeClr>
              </a:buClr>
            </a:pPr>
            <a:r>
              <a:rPr lang="hu-HU" sz="2600" b="0" i="0" dirty="0">
                <a:solidFill>
                  <a:srgbClr val="050505"/>
                </a:solidFill>
                <a:effectLst/>
                <a:latin typeface="+mj-lt"/>
              </a:rPr>
              <a:t>Képviselő-testület Elismerő Oklevele: </a:t>
            </a:r>
          </a:p>
          <a:p>
            <a:pPr algn="ctr">
              <a:spcAft>
                <a:spcPts val="1200"/>
              </a:spcAft>
              <a:buClr>
                <a:schemeClr val="accent1">
                  <a:lumMod val="75000"/>
                </a:schemeClr>
              </a:buClr>
            </a:pPr>
            <a:r>
              <a:rPr lang="hu-HU" sz="2600" b="0" i="0" dirty="0">
                <a:solidFill>
                  <a:srgbClr val="050505"/>
                </a:solidFill>
                <a:effectLst/>
                <a:latin typeface="+mj-lt"/>
              </a:rPr>
              <a:t>Boros Béláné</a:t>
            </a:r>
          </a:p>
        </p:txBody>
      </p:sp>
    </p:spTree>
    <p:extLst>
      <p:ext uri="{BB962C8B-B14F-4D97-AF65-F5344CB8AC3E}">
        <p14:creationId xmlns:p14="http://schemas.microsoft.com/office/powerpoint/2010/main" val="1874649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 descr="A képen ruházat, személy, szöveg, embe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74250E4-2535-9DD4-4B1A-B7E6D8A290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2383" y="2141153"/>
            <a:ext cx="2518833" cy="3778250"/>
          </a:xfrm>
        </p:spPr>
      </p:pic>
      <p:pic>
        <p:nvPicPr>
          <p:cNvPr id="7" name="Kép 6" descr="A képen ruházat, személy, szöveg, fedett pályá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FA3EF27D-9DDF-6ADE-999C-07B17EB3A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400" y="2141153"/>
            <a:ext cx="2518833" cy="3778250"/>
          </a:xfrm>
          <a:prstGeom prst="rect">
            <a:avLst/>
          </a:prstGeom>
        </p:spPr>
      </p:pic>
      <p:pic>
        <p:nvPicPr>
          <p:cNvPr id="9" name="Kép 8" descr="A képen ruházat, személy, ember, szö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27B15F4-3882-6891-605C-1B2EA6B701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366" y="2113275"/>
            <a:ext cx="2518833" cy="3778250"/>
          </a:xfrm>
          <a:prstGeom prst="rect">
            <a:avLst/>
          </a:prstGeom>
        </p:spPr>
      </p:pic>
      <p:pic>
        <p:nvPicPr>
          <p:cNvPr id="11" name="Kép 10" descr="A képen ruházat, személy, fedett pályás, Emberi arc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BD4C17BA-297A-D755-EC14-65F12CA19D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332" y="2113274"/>
            <a:ext cx="2518834" cy="3778251"/>
          </a:xfrm>
          <a:prstGeom prst="rect">
            <a:avLst/>
          </a:prstGeom>
        </p:spPr>
      </p:pic>
      <p:sp>
        <p:nvSpPr>
          <p:cNvPr id="12" name="Cím 1">
            <a:extLst>
              <a:ext uri="{FF2B5EF4-FFF2-40B4-BE49-F238E27FC236}">
                <a16:creationId xmlns:a16="http://schemas.microsoft.com/office/drawing/2014/main" id="{90279880-5B47-8BB8-C520-469C72FFB155}"/>
              </a:ext>
            </a:extLst>
          </p:cNvPr>
          <p:cNvSpPr txBox="1">
            <a:spLocks/>
          </p:cNvSpPr>
          <p:nvPr/>
        </p:nvSpPr>
        <p:spPr>
          <a:xfrm>
            <a:off x="972616" y="658890"/>
            <a:ext cx="11059550" cy="188358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hu-HU" sz="3700" dirty="0">
                <a:latin typeface="Arial" panose="020B0604020202020204" pitchFamily="34" charset="0"/>
                <a:cs typeface="Arial" panose="020B0604020202020204" pitchFamily="34" charset="0"/>
              </a:rPr>
              <a:t>ELISMERÉSEK</a:t>
            </a:r>
          </a:p>
          <a:p>
            <a:pPr algn="ctr"/>
            <a:r>
              <a:rPr lang="hu-HU" sz="2700" b="1" dirty="0">
                <a:solidFill>
                  <a:srgbClr val="050505"/>
                </a:solidFill>
                <a:ea typeface="+mn-ea"/>
                <a:cs typeface="+mn-cs"/>
              </a:rPr>
              <a:t>Biharkeresztes Város által alapított díjak átadása</a:t>
            </a:r>
            <a:br>
              <a:rPr lang="hu-HU" sz="2000" dirty="0">
                <a:solidFill>
                  <a:srgbClr val="05050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hu-H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414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3">
            <a:extLst>
              <a:ext uri="{FF2B5EF4-FFF2-40B4-BE49-F238E27FC236}">
                <a16:creationId xmlns:a16="http://schemas.microsoft.com/office/drawing/2014/main" id="{F659BBEF-70F3-420F-9381-BA0AE6F13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0848" y="1957203"/>
            <a:ext cx="9853126" cy="98873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hu-HU" sz="2200" kern="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SPORT</a:t>
            </a:r>
            <a:endParaRPr lang="hu-HU" sz="1100" kern="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artalom helye 3">
            <a:extLst>
              <a:ext uri="{FF2B5EF4-FFF2-40B4-BE49-F238E27FC236}">
                <a16:creationId xmlns:a16="http://schemas.microsoft.com/office/drawing/2014/main" id="{75D9E082-E3EA-4500-9200-B322BFE21B63}"/>
              </a:ext>
            </a:extLst>
          </p:cNvPr>
          <p:cNvSpPr txBox="1">
            <a:spLocks/>
          </p:cNvSpPr>
          <p:nvPr/>
        </p:nvSpPr>
        <p:spPr>
          <a:xfrm>
            <a:off x="1660846" y="3035476"/>
            <a:ext cx="9853126" cy="96481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 algn="ctr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hu-HU" sz="2200" kern="0" dirty="0">
                <a:ea typeface="Calibri" panose="020F0502020204030204" pitchFamily="34" charset="0"/>
                <a:cs typeface="Times New Roman" panose="02020603050405020304" pitchFamily="18" charset="0"/>
              </a:rPr>
              <a:t>SZOCIÁLIS ELLÁTÁS</a:t>
            </a:r>
            <a:endParaRPr lang="hu-HU" sz="1100" kern="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artalom helye 3">
            <a:extLst>
              <a:ext uri="{FF2B5EF4-FFF2-40B4-BE49-F238E27FC236}">
                <a16:creationId xmlns:a16="http://schemas.microsoft.com/office/drawing/2014/main" id="{CEA075B8-2826-4C6A-8CE9-E0C6C9BAFDC4}"/>
              </a:ext>
            </a:extLst>
          </p:cNvPr>
          <p:cNvSpPr txBox="1">
            <a:spLocks/>
          </p:cNvSpPr>
          <p:nvPr/>
        </p:nvSpPr>
        <p:spPr>
          <a:xfrm>
            <a:off x="1660844" y="4089832"/>
            <a:ext cx="9853127" cy="97370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 algn="ctr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hu-HU" sz="2200" kern="0" dirty="0">
                <a:ea typeface="Calibri" panose="020F0502020204030204" pitchFamily="34" charset="0"/>
                <a:cs typeface="Times New Roman" panose="02020603050405020304" pitchFamily="18" charset="0"/>
              </a:rPr>
              <a:t>EGÉSZSÉGÜGYI ELLÁTÁS</a:t>
            </a:r>
            <a:endParaRPr lang="hu-HU" sz="1100" kern="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églalap: lekerekített 9">
            <a:extLst>
              <a:ext uri="{FF2B5EF4-FFF2-40B4-BE49-F238E27FC236}">
                <a16:creationId xmlns:a16="http://schemas.microsoft.com/office/drawing/2014/main" id="{BBAFDDC6-5392-4023-A491-505EB197FE85}"/>
              </a:ext>
            </a:extLst>
          </p:cNvPr>
          <p:cNvSpPr/>
          <p:nvPr/>
        </p:nvSpPr>
        <p:spPr>
          <a:xfrm>
            <a:off x="1660849" y="878930"/>
            <a:ext cx="9853126" cy="98873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4400">
              <a:lnSpc>
                <a:spcPct val="107000"/>
              </a:lnSpc>
              <a:spcAft>
                <a:spcPts val="800"/>
              </a:spcAft>
              <a:defRPr/>
            </a:pPr>
            <a:r>
              <a:rPr lang="hu-HU" sz="2200" kern="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KÖZMŰVELŐDÉS</a:t>
            </a:r>
            <a:endParaRPr lang="hu-HU" sz="1100" kern="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artalom helye 3">
            <a:extLst>
              <a:ext uri="{FF2B5EF4-FFF2-40B4-BE49-F238E27FC236}">
                <a16:creationId xmlns:a16="http://schemas.microsoft.com/office/drawing/2014/main" id="{90012184-ABEF-43F6-B577-0718279C21A9}"/>
              </a:ext>
            </a:extLst>
          </p:cNvPr>
          <p:cNvSpPr txBox="1">
            <a:spLocks/>
          </p:cNvSpPr>
          <p:nvPr/>
        </p:nvSpPr>
        <p:spPr>
          <a:xfrm>
            <a:off x="1660843" y="5153074"/>
            <a:ext cx="9853127" cy="97370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 algn="ctr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lang="hu-HU" sz="2200" kern="0" dirty="0">
                <a:ea typeface="Calibri" panose="020F0502020204030204" pitchFamily="34" charset="0"/>
                <a:cs typeface="Times New Roman" panose="02020603050405020304" pitchFamily="18" charset="0"/>
              </a:rPr>
              <a:t>ÚJ CÉLOK MEGHATÁROZÁSA</a:t>
            </a:r>
            <a:endParaRPr lang="hu-HU" sz="1100" kern="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1522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D70D7AB-8101-4374-8F8B-43865FAEC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4811" y="490818"/>
            <a:ext cx="9404723" cy="942449"/>
          </a:xfrm>
        </p:spPr>
        <p:txBody>
          <a:bodyPr/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SPORT</a:t>
            </a:r>
            <a:endParaRPr lang="hu-H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A264995-144F-474C-882E-B16C90340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5707" y="1182439"/>
            <a:ext cx="9585868" cy="554174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Városi Sportcsarnok: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Foci fiataloknak, felnőtteknek 	 	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hu-HU" sz="2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Alizetics</a:t>
            </a: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torna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hu-HU" sz="2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Kézliabda</a:t>
            </a: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fiataloknak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Kosárlabda felnőtteknek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Városi Sportegyesület – felnőtt csapat 	</a:t>
            </a:r>
          </a:p>
          <a:p>
            <a:pPr marL="0" indent="0">
              <a:buNone/>
            </a:pPr>
            <a:endParaRPr lang="hu-HU" sz="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Városi sportpálya: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Szabadtéri kondipark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Felnőtt labdarúgó mérkőzések</a:t>
            </a:r>
          </a:p>
          <a:p>
            <a:pPr marL="914400" lvl="2" indent="0">
              <a:buNone/>
            </a:pPr>
            <a:endParaRPr lang="hu-HU" sz="5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Piac: Madárfészek Bokszakadémia biharkeresztesi klubja</a:t>
            </a:r>
          </a:p>
          <a:p>
            <a:pPr marL="914400" lvl="2" indent="0">
              <a:buNone/>
            </a:pPr>
            <a:endParaRPr lang="hu-HU" sz="2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4237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05A19AF-0508-4DAE-A4F4-0FD6CE75E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624110"/>
            <a:ext cx="10858501" cy="1280890"/>
          </a:xfrm>
        </p:spPr>
        <p:txBody>
          <a:bodyPr>
            <a:normAutofit fontScale="90000"/>
          </a:bodyPr>
          <a:lstStyle/>
          <a:p>
            <a:pPr lvl="0" algn="ctr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hu-HU" sz="44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SZOCIÁLIS</a:t>
            </a:r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ELLÁTÁS</a:t>
            </a:r>
            <a:br>
              <a:rPr lang="hu-HU" sz="1100" kern="0" dirty="0">
                <a:solidFill>
                  <a:srgbClr val="1E5155">
                    <a:lumMod val="75000"/>
                  </a:srgbClr>
                </a:solidFill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hu-HU" dirty="0"/>
            </a:br>
            <a:endParaRPr lang="hu-HU" dirty="0"/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49E83415-9237-449E-B1A5-77DB4C8BEB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292088"/>
            <a:ext cx="10442577" cy="495631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Biharkeresztes Város Önkormányzat Képviselő-testületének a települési támogatásokról szóló 21/2018. (XI. 29.) önkormányzati rendelete alapján biztosított szociális ellátások és a személyes gondoskodást nyújtó szolgáltatások: </a:t>
            </a:r>
          </a:p>
          <a:p>
            <a:pPr marL="1714500" lvl="3" indent="-457200"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lakhatáshoz kapcsolódó rezsiköltségekhez való hozzájárulás,</a:t>
            </a:r>
          </a:p>
          <a:p>
            <a:pPr marL="1714500" lvl="3" indent="-457200"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az elhunyt személy eltemettetésének költségeihez való hozzájárulás,</a:t>
            </a:r>
          </a:p>
          <a:p>
            <a:pPr marL="1714500" lvl="3" indent="-457200"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születésnapi támogatás,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518245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1501C9F-6BEF-4EA4-BF8A-44FADA9D9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49308"/>
          </a:xfrm>
        </p:spPr>
        <p:txBody>
          <a:bodyPr/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SZOCIÁLIS ELLÁTÁS</a:t>
            </a:r>
            <a:endParaRPr lang="hu-H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6C656E5-CC24-408C-88E2-2A87AD5CD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648653"/>
            <a:ext cx="10426079" cy="4628321"/>
          </a:xfrm>
        </p:spPr>
        <p:txBody>
          <a:bodyPr/>
          <a:lstStyle/>
          <a:p>
            <a:pPr marL="1714500" lvl="3" indent="-457200"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iskoláztatási támogatás,</a:t>
            </a:r>
          </a:p>
          <a:p>
            <a:pPr marL="1714500" lvl="3" indent="-457200"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bölcsődei és </a:t>
            </a:r>
            <a:r>
              <a:rPr lang="hu-HU" sz="2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óvodáztatási</a:t>
            </a: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hozzájárulás,</a:t>
            </a:r>
          </a:p>
          <a:p>
            <a:pPr marL="1714500" lvl="3" indent="-457200"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szociális célú tüzelőanyag támogatás, </a:t>
            </a:r>
          </a:p>
          <a:p>
            <a:pPr marL="1714500" lvl="3" indent="-457200"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idősek és rászorultak karácsonyi támogatása.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5643208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C9F0B68-E2AD-40C3-B55E-10DD48894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235670"/>
            <a:ext cx="10783889" cy="716437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4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SZOCIÁLIS ELLÁTÁS</a:t>
            </a:r>
            <a:b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hu-HU" sz="2000" kern="0" dirty="0">
                <a:solidFill>
                  <a:schemeClr val="tx1"/>
                </a:solidFill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hu-HU" sz="4000" dirty="0">
              <a:solidFill>
                <a:schemeClr val="tx1"/>
              </a:solidFill>
            </a:endParaRPr>
          </a:p>
        </p:txBody>
      </p:sp>
      <p:graphicFrame>
        <p:nvGraphicFramePr>
          <p:cNvPr id="3" name="Táblázat 4">
            <a:extLst>
              <a:ext uri="{FF2B5EF4-FFF2-40B4-BE49-F238E27FC236}">
                <a16:creationId xmlns:a16="http://schemas.microsoft.com/office/drawing/2014/main" id="{4BCF3449-041E-4B88-AB1D-63E290332B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904164"/>
              </p:ext>
            </p:extLst>
          </p:nvPr>
        </p:nvGraphicFramePr>
        <p:xfrm>
          <a:off x="549400" y="1050004"/>
          <a:ext cx="11340445" cy="5521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3192">
                  <a:extLst>
                    <a:ext uri="{9D8B030D-6E8A-4147-A177-3AD203B41FA5}">
                      <a16:colId xmlns:a16="http://schemas.microsoft.com/office/drawing/2014/main" val="993468815"/>
                    </a:ext>
                  </a:extLst>
                </a:gridCol>
                <a:gridCol w="5316717">
                  <a:extLst>
                    <a:ext uri="{9D8B030D-6E8A-4147-A177-3AD203B41FA5}">
                      <a16:colId xmlns:a16="http://schemas.microsoft.com/office/drawing/2014/main" val="3359344278"/>
                    </a:ext>
                  </a:extLst>
                </a:gridCol>
                <a:gridCol w="4760536">
                  <a:extLst>
                    <a:ext uri="{9D8B030D-6E8A-4147-A177-3AD203B41FA5}">
                      <a16:colId xmlns:a16="http://schemas.microsoft.com/office/drawing/2014/main" val="4244935557"/>
                    </a:ext>
                  </a:extLst>
                </a:gridCol>
              </a:tblGrid>
              <a:tr h="619304">
                <a:tc>
                  <a:txBody>
                    <a:bodyPr/>
                    <a:lstStyle/>
                    <a:p>
                      <a:pPr algn="ctr"/>
                      <a:r>
                        <a:rPr lang="hu-HU" sz="2000" dirty="0">
                          <a:solidFill>
                            <a:schemeClr val="tx1"/>
                          </a:solidFill>
                        </a:rPr>
                        <a:t>sorszám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>
                          <a:solidFill>
                            <a:schemeClr val="tx1"/>
                          </a:solidFill>
                        </a:rPr>
                        <a:t>Ellátás típusa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>
                          <a:solidFill>
                            <a:schemeClr val="tx1"/>
                          </a:solidFill>
                        </a:rPr>
                        <a:t>2025.01.01-2025.11.20. (fő)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109115"/>
                  </a:ext>
                </a:extLst>
              </a:tr>
              <a:tr h="432956"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1.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Települési támogatás – lakhatás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/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478603"/>
                  </a:ext>
                </a:extLst>
              </a:tr>
              <a:tr h="432956"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2.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000" dirty="0"/>
                        <a:t>Települési támogatás – iskoláztatás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/>
                        <a:t>általános iskolás: 174</a:t>
                      </a:r>
                      <a:r>
                        <a:rPr lang="hu-HU" sz="2000" baseline="0" dirty="0"/>
                        <a:t> </a:t>
                      </a:r>
                    </a:p>
                    <a:p>
                      <a:pPr algn="ctr"/>
                      <a:r>
                        <a:rPr lang="hu-HU" sz="2000" baseline="0" dirty="0"/>
                        <a:t>Középiskolás: 98 </a:t>
                      </a:r>
                    </a:p>
                    <a:p>
                      <a:pPr algn="ctr"/>
                      <a:r>
                        <a:rPr lang="hu-HU" sz="2000" baseline="0" dirty="0"/>
                        <a:t>Felsőoktatás: 30</a:t>
                      </a:r>
                      <a:endParaRPr lang="hu-H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0196120"/>
                  </a:ext>
                </a:extLst>
              </a:tr>
              <a:tr h="432956"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000" dirty="0"/>
                        <a:t>Települési támogatás – </a:t>
                      </a:r>
                      <a:r>
                        <a:rPr lang="hu-HU" sz="2000" dirty="0" err="1"/>
                        <a:t>óvodáztatás</a:t>
                      </a:r>
                      <a:endParaRPr lang="hu-H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/>
                        <a:t>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175387"/>
                  </a:ext>
                </a:extLst>
              </a:tr>
              <a:tr h="432956"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000" dirty="0"/>
                        <a:t>Elhunyt személy temetésére támogatás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1679813"/>
                  </a:ext>
                </a:extLst>
              </a:tr>
              <a:tr h="432956"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Születési támogatás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8131742"/>
                  </a:ext>
                </a:extLst>
              </a:tr>
              <a:tr h="432956"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6.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Születésnapi támogatás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2921031"/>
                  </a:ext>
                </a:extLst>
              </a:tr>
              <a:tr h="432956"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7.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Rendkívüli támogatás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/>
                        <a:t>111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270471"/>
                  </a:ext>
                </a:extLst>
              </a:tr>
              <a:tr h="432956"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8.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Köztemetés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2734772"/>
                  </a:ext>
                </a:extLst>
              </a:tr>
              <a:tr h="432956"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9.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Rendszeres gyermekvédelmi támogatás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/>
                        <a:t>205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524575"/>
                  </a:ext>
                </a:extLst>
              </a:tr>
              <a:tr h="432956"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10.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hu-HU" sz="2000" dirty="0"/>
                        <a:t>Szociális célú </a:t>
                      </a:r>
                      <a:r>
                        <a:rPr lang="hu-HU" sz="2000" dirty="0" err="1"/>
                        <a:t>tüzifa</a:t>
                      </a:r>
                      <a:r>
                        <a:rPr lang="hu-HU" sz="2000" dirty="0"/>
                        <a:t> támogatás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/>
                        <a:t>370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74990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35731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29384D4-972B-4638-AF03-B7BBDFB1B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461" y="528918"/>
            <a:ext cx="9404723" cy="1058030"/>
          </a:xfrm>
        </p:spPr>
        <p:txBody>
          <a:bodyPr/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SZOCIÁLIS ELLÁTÁS</a:t>
            </a:r>
            <a:endParaRPr lang="hu-H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BC9439E0-8A1B-423B-B7FC-461175A7C1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321904"/>
            <a:ext cx="10058331" cy="520810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hu-HU" alt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</a:t>
            </a: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szociális alapszolgáltatások és a gyermekjóléti alapellátás </a:t>
            </a:r>
            <a:r>
              <a:rPr lang="hu-HU" alt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feladatainak ellátása a Szociális és Gyermekjóléti Társulás által fenntartott Biharkeresztesi Egyesített Szociális intézmények által biztosított.</a:t>
            </a:r>
          </a:p>
          <a:p>
            <a:pPr marL="0" indent="0" algn="just">
              <a:buNone/>
            </a:pPr>
            <a:r>
              <a:rPr lang="hu-HU" alt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Ellátott feladatok:</a:t>
            </a:r>
          </a:p>
          <a:p>
            <a:pPr lvl="3" indent="-342900"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Fogyatékossággal élők nappali ellátása</a:t>
            </a:r>
          </a:p>
          <a:p>
            <a:pPr lvl="3" indent="-342900"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Idősek nappali ellátása</a:t>
            </a:r>
          </a:p>
          <a:p>
            <a:pPr lvl="3" indent="-342900"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Család és gyermekjóléti szolgáltatás</a:t>
            </a:r>
          </a:p>
          <a:p>
            <a:pPr lvl="3" indent="-342900"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Szociális étkeztetés</a:t>
            </a:r>
          </a:p>
          <a:p>
            <a:pPr lvl="3" indent="-342900"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Házi segítségnyújtás</a:t>
            </a:r>
          </a:p>
          <a:p>
            <a:pPr marL="1257300" lvl="3" indent="0" algn="just">
              <a:buNone/>
            </a:pPr>
            <a:endParaRPr lang="hu-HU" altLang="hu-HU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4443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2195D96-062B-4F2E-996B-AC94AA4D9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628" y="702407"/>
            <a:ext cx="11000759" cy="728829"/>
          </a:xfrm>
        </p:spPr>
        <p:txBody>
          <a:bodyPr>
            <a:normAutofit fontScale="90000"/>
          </a:bodyPr>
          <a:lstStyle/>
          <a:p>
            <a:pPr lvl="0" algn="ctr" defTabSz="9144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hu-HU" sz="44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EGÉSZSÉGÜGYI</a:t>
            </a:r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u-HU" sz="44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ELLÁTÁS</a:t>
            </a:r>
            <a:br>
              <a:rPr lang="hu-HU" sz="1100" kern="0" dirty="0">
                <a:solidFill>
                  <a:srgbClr val="1E5155">
                    <a:lumMod val="75000"/>
                  </a:srgbClr>
                </a:solidFill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BA1DBA9-EF10-4521-9522-520050165F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431236"/>
            <a:ext cx="10674559" cy="481716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hu-HU" altLang="hu-HU" sz="2400" dirty="0">
                <a:solidFill>
                  <a:schemeClr val="tx1">
                    <a:lumMod val="95000"/>
                  </a:schemeClr>
                </a:solidFill>
              </a:rPr>
              <a:t>A települési önkormányzat az egészségügyi alapellátás körében gondoskodik: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hu-HU" altLang="hu-HU" sz="2400" dirty="0">
                <a:solidFill>
                  <a:schemeClr val="tx1">
                    <a:lumMod val="95000"/>
                  </a:schemeClr>
                </a:solidFill>
              </a:rPr>
              <a:t>a háziorvosi ellátásról,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hu-HU" altLang="hu-HU" sz="2400" dirty="0">
                <a:solidFill>
                  <a:schemeClr val="tx1">
                    <a:lumMod val="95000"/>
                  </a:schemeClr>
                </a:solidFill>
              </a:rPr>
              <a:t>a fogorvosi alapellátásról,</a:t>
            </a:r>
            <a:endParaRPr lang="hu-HU" altLang="hu-HU" sz="2400" dirty="0">
              <a:solidFill>
                <a:schemeClr val="tx1"/>
              </a:solidFill>
              <a:latin typeface="+mj-lt"/>
            </a:endParaRP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hu-HU" altLang="hu-HU" sz="2400" dirty="0">
                <a:solidFill>
                  <a:schemeClr val="tx1">
                    <a:lumMod val="95000"/>
                  </a:schemeClr>
                </a:solidFill>
              </a:rPr>
              <a:t>a védőnői ellátásról,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hu-HU" altLang="hu-HU" sz="2400" dirty="0">
                <a:solidFill>
                  <a:schemeClr val="tx1">
                    <a:lumMod val="95000"/>
                  </a:schemeClr>
                </a:solidFill>
              </a:rPr>
              <a:t>az iskola-egészségügyi ellátásról,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hu-HU" sz="2400" dirty="0">
                <a:solidFill>
                  <a:schemeClr val="tx1">
                    <a:lumMod val="95000"/>
                  </a:schemeClr>
                </a:solidFill>
              </a:rPr>
              <a:t>Gyógyszertár</a:t>
            </a:r>
          </a:p>
          <a:p>
            <a:pPr marL="914400" lvl="2" indent="0" algn="just">
              <a:buNone/>
            </a:pPr>
            <a:r>
              <a:rPr lang="hu-HU" sz="2400" dirty="0">
                <a:solidFill>
                  <a:schemeClr val="tx1"/>
                </a:solidFill>
              </a:rPr>
              <a:t>Támogatjuk és segítjük az orvosok és védőnők által szervezett szűrővizsgálatokon való részvételt, figyelmet fordítunk a prevencióra.</a:t>
            </a:r>
          </a:p>
          <a:p>
            <a:pPr marL="914400" lvl="2" indent="0" algn="just">
              <a:buNone/>
            </a:pPr>
            <a:endParaRPr lang="hu-HU" sz="24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9711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B9964ED-5F24-4240-910C-9367A7789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012" y="657671"/>
            <a:ext cx="10403600" cy="756821"/>
          </a:xfrm>
        </p:spPr>
        <p:txBody>
          <a:bodyPr>
            <a:normAutofit/>
          </a:bodyPr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hu-H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B34CDE5E-8B28-4FCF-AA20-9D36DE775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763" y="2005040"/>
            <a:ext cx="10692849" cy="4228849"/>
          </a:xfrm>
        </p:spPr>
        <p:txBody>
          <a:bodyPr lIns="180000">
            <a:normAutofit/>
          </a:bodyPr>
          <a:lstStyle/>
          <a:p>
            <a:pPr marL="914400" lvl="2" indent="0" algn="just">
              <a:buNone/>
            </a:pPr>
            <a:r>
              <a:rPr lang="hu-HU" sz="2600" dirty="0">
                <a:solidFill>
                  <a:schemeClr val="tx1"/>
                </a:solidFill>
              </a:rPr>
              <a:t> </a:t>
            </a:r>
          </a:p>
          <a:p>
            <a:pPr marL="914400" lvl="2" indent="0" algn="just">
              <a:buNone/>
            </a:pPr>
            <a:endParaRPr lang="hu-HU" sz="2600" dirty="0">
              <a:solidFill>
                <a:schemeClr val="tx1"/>
              </a:solidFill>
            </a:endParaRPr>
          </a:p>
          <a:p>
            <a:pPr marL="914400" lvl="2" indent="0" algn="just">
              <a:buNone/>
            </a:pPr>
            <a:endParaRPr lang="hu-HU" sz="2600" dirty="0">
              <a:solidFill>
                <a:schemeClr val="tx1"/>
              </a:solidFill>
            </a:endParaRPr>
          </a:p>
          <a:p>
            <a:pPr marL="914400" lvl="2" indent="0" algn="just">
              <a:buNone/>
            </a:pPr>
            <a:endParaRPr lang="hu-HU" sz="2600" dirty="0">
              <a:solidFill>
                <a:schemeClr val="tx1"/>
              </a:solidFill>
            </a:endParaRPr>
          </a:p>
          <a:p>
            <a:pPr marL="914400" lvl="2" indent="0" algn="just">
              <a:buNone/>
            </a:pPr>
            <a:endParaRPr lang="hu-HU" sz="2600" dirty="0">
              <a:solidFill>
                <a:schemeClr val="tx1"/>
              </a:solidFill>
            </a:endParaRPr>
          </a:p>
          <a:p>
            <a:pPr marL="914400" lvl="2" indent="0" algn="just">
              <a:buNone/>
            </a:pPr>
            <a:endParaRPr lang="hu-HU" sz="2600" dirty="0">
              <a:solidFill>
                <a:schemeClr val="tx1"/>
              </a:solidFill>
            </a:endParaRPr>
          </a:p>
          <a:p>
            <a:pPr marL="914400" lvl="2" indent="0" algn="just">
              <a:buNone/>
            </a:pPr>
            <a:endParaRPr lang="hu-HU" sz="2600" dirty="0">
              <a:solidFill>
                <a:schemeClr val="tx1"/>
              </a:solidFill>
            </a:endParaRPr>
          </a:p>
          <a:p>
            <a:pPr marL="914400" lvl="2" indent="0" algn="just">
              <a:buNone/>
            </a:pPr>
            <a:endParaRPr lang="hu-HU" sz="2600" dirty="0">
              <a:solidFill>
                <a:schemeClr val="tx1"/>
              </a:solidFill>
              <a:latin typeface="+mj-lt"/>
            </a:endParaRPr>
          </a:p>
          <a:p>
            <a:endParaRPr lang="hu-HU" dirty="0"/>
          </a:p>
        </p:txBody>
      </p:sp>
      <p:pic>
        <p:nvPicPr>
          <p:cNvPr id="4" name="Kép 3" descr="Lehet, hogy egy kép erről: , szöveg, amely így szól: „GONDOS VÁROS BIHARKERESZTES +”">
            <a:extLst>
              <a:ext uri="{FF2B5EF4-FFF2-40B4-BE49-F238E27FC236}">
                <a16:creationId xmlns:a16="http://schemas.microsoft.com/office/drawing/2014/main" id="{5F6457AB-A61D-F006-174C-A78DEF8FE5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115" y="0"/>
            <a:ext cx="5326144" cy="179109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zövegdoboz 6">
            <a:extLst>
              <a:ext uri="{FF2B5EF4-FFF2-40B4-BE49-F238E27FC236}">
                <a16:creationId xmlns:a16="http://schemas.microsoft.com/office/drawing/2014/main" id="{B61795EF-BE68-50B5-634B-6A82A014EE2A}"/>
              </a:ext>
            </a:extLst>
          </p:cNvPr>
          <p:cNvSpPr txBox="1"/>
          <p:nvPr/>
        </p:nvSpPr>
        <p:spPr>
          <a:xfrm>
            <a:off x="1611984" y="2118913"/>
            <a:ext cx="9549352" cy="48190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hu-HU" sz="20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Városunkban ebben az évben is folytatódott a Gondos Város program</a:t>
            </a:r>
            <a:r>
              <a:rPr lang="hu-HU" sz="2000" kern="1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melyet </a:t>
            </a:r>
            <a:r>
              <a:rPr lang="hu-HU" sz="20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minden bejelentett lakcímmel vagy tartózkodási hellyel rendelkező biharkeresztesi lakos ingyenesen vehetett igénybe.  </a:t>
            </a:r>
            <a:endParaRPr lang="hu-HU" sz="2000" kern="100" dirty="0">
              <a:latin typeface="Poppins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3" indent="-342900" algn="just">
              <a:buFont typeface="Wingdings" panose="05000000000000000000" pitchFamily="2" charset="2"/>
              <a:buChar char="ü"/>
            </a:pPr>
            <a:r>
              <a:rPr lang="hu-HU" sz="2000" dirty="0"/>
              <a:t> csontsűrűség vizsgálat</a:t>
            </a:r>
          </a:p>
          <a:p>
            <a:pPr lvl="3" indent="-342900" algn="just">
              <a:buFont typeface="Wingdings" panose="05000000000000000000" pitchFamily="2" charset="2"/>
              <a:buChar char="ü"/>
            </a:pPr>
            <a:r>
              <a:rPr lang="hu-HU" sz="2000" dirty="0"/>
              <a:t> köszvény szűrővizsgálat</a:t>
            </a:r>
          </a:p>
          <a:p>
            <a:pPr lvl="3" indent="-342900" algn="just">
              <a:buFont typeface="Wingdings" panose="05000000000000000000" pitchFamily="2" charset="2"/>
              <a:buChar char="ü"/>
            </a:pPr>
            <a:r>
              <a:rPr lang="hu-HU" sz="2000" dirty="0"/>
              <a:t> EKG vizsgálat</a:t>
            </a:r>
          </a:p>
          <a:p>
            <a:pPr lvl="3" indent="-342900" algn="just">
              <a:buFont typeface="Wingdings" panose="05000000000000000000" pitchFamily="2" charset="2"/>
              <a:buChar char="ü"/>
            </a:pPr>
            <a:r>
              <a:rPr lang="hu-HU" sz="2000" dirty="0"/>
              <a:t> bőrgyógyászati szűrővizsgálat</a:t>
            </a:r>
          </a:p>
          <a:p>
            <a:pPr lvl="3" indent="-342900" algn="just">
              <a:buFont typeface="Wingdings" panose="05000000000000000000" pitchFamily="2" charset="2"/>
              <a:buChar char="ü"/>
            </a:pPr>
            <a:r>
              <a:rPr lang="hu-HU" sz="2000" dirty="0"/>
              <a:t> pajzsmirigy ultrahang</a:t>
            </a:r>
          </a:p>
          <a:p>
            <a:pPr lvl="3" indent="-342900" algn="just">
              <a:buFont typeface="Wingdings" panose="05000000000000000000" pitchFamily="2" charset="2"/>
              <a:buChar char="ü"/>
            </a:pPr>
            <a:r>
              <a:rPr lang="hu-HU" sz="2000" dirty="0"/>
              <a:t> gyermek szemészeti vizsgálat</a:t>
            </a:r>
          </a:p>
          <a:p>
            <a:pPr lvl="3" indent="-342900" algn="just">
              <a:buFont typeface="Wingdings" panose="05000000000000000000" pitchFamily="2" charset="2"/>
              <a:buChar char="ü"/>
            </a:pPr>
            <a:r>
              <a:rPr lang="hu-HU" sz="2000" dirty="0"/>
              <a:t> „Helybe visszük a szűrővizsgálatot”</a:t>
            </a:r>
          </a:p>
          <a:p>
            <a:pPr lvl="3" indent="-342900" algn="just">
              <a:buFont typeface="Wingdings" panose="05000000000000000000" pitchFamily="2" charset="2"/>
              <a:buChar char="ü"/>
            </a:pPr>
            <a:r>
              <a:rPr lang="hu-HU" sz="2000" dirty="0"/>
              <a:t> vérvétel minden kedden</a:t>
            </a:r>
          </a:p>
          <a:p>
            <a:pPr marL="1028700" lvl="3" algn="just"/>
            <a:r>
              <a:rPr lang="hu-HU" sz="2600" dirty="0">
                <a:solidFill>
                  <a:schemeClr val="accent2"/>
                </a:solidFill>
              </a:rPr>
              <a:t> </a:t>
            </a:r>
          </a:p>
          <a:p>
            <a:pPr marL="1028700" lvl="3" algn="just"/>
            <a:endParaRPr lang="hu-HU" sz="2600" dirty="0">
              <a:solidFill>
                <a:schemeClr val="accent2"/>
              </a:solidFill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hu-H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4523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E29BECA-C63B-1FD8-2BF3-6DB4220BD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sz="4000" dirty="0">
                <a:latin typeface="Arial" panose="020B0604020202020204" pitchFamily="34" charset="0"/>
                <a:cs typeface="Arial" panose="020B0604020202020204" pitchFamily="34" charset="0"/>
              </a:rPr>
              <a:t>KÖZREND, KÖZBIZTONSÁG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7D45D4DB-C45C-A695-6548-E3CB253472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hu-HU" sz="2600" dirty="0"/>
              <a:t>Folyamatos kapcsolattartás a helyi rendőrőrssel</a:t>
            </a:r>
          </a:p>
          <a:p>
            <a:pPr algn="just"/>
            <a:r>
              <a:rPr lang="hu-HU" sz="2600" dirty="0"/>
              <a:t>Rendszeres a kapcsolatunk a határrendészeti kirendeltséggel</a:t>
            </a:r>
          </a:p>
          <a:p>
            <a:pPr algn="just"/>
            <a:r>
              <a:rPr lang="hu-HU" sz="2600" dirty="0"/>
              <a:t>A Polgárőrség működése jelenleg nem megoldott</a:t>
            </a:r>
          </a:p>
          <a:p>
            <a:pPr algn="just"/>
            <a:r>
              <a:rPr lang="hu-HU" sz="2600" dirty="0"/>
              <a:t>Térfigyelő kamera segíti a rendőrség munkáját</a:t>
            </a:r>
          </a:p>
          <a:p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10472502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45B1C3D-E534-4BD8-ACF2-91CCE0512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6736" y="619397"/>
            <a:ext cx="10533651" cy="742777"/>
          </a:xfrm>
        </p:spPr>
        <p:txBody>
          <a:bodyPr/>
          <a:lstStyle/>
          <a:p>
            <a:pPr algn="ctr"/>
            <a:r>
              <a:rPr lang="hu-HU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ÚJ CÉLOK MEGHATÁROZÁSA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FB070AFB-AA92-4EAD-968A-0BFD0F731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8888" y="1362174"/>
            <a:ext cx="10647200" cy="5041769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hu-HU" sz="2800" dirty="0">
                <a:solidFill>
                  <a:schemeClr val="tx1"/>
                </a:solidFill>
              </a:rPr>
              <a:t>épületek állagmegóvása, korszerűsítése,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800" dirty="0">
                <a:solidFill>
                  <a:schemeClr val="tx1"/>
                </a:solidFill>
              </a:rPr>
              <a:t>az egészségügyi ellátórendszer feltételeinek folyamatos javítása, egészségmegőrző kampányok támogatása,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800" dirty="0">
                <a:solidFill>
                  <a:schemeClr val="tx1"/>
                </a:solidFill>
              </a:rPr>
              <a:t>ifjúsági közösségi tér létrehozása,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800" dirty="0">
                <a:solidFill>
                  <a:schemeClr val="tx1"/>
                </a:solidFill>
              </a:rPr>
              <a:t>térfigyelő kamerarendszer kiépítésének folytatása,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800" dirty="0">
                <a:solidFill>
                  <a:schemeClr val="tx1"/>
                </a:solidFill>
              </a:rPr>
              <a:t>játszótérfejlesztés,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800" dirty="0">
                <a:solidFill>
                  <a:schemeClr val="tx1"/>
                </a:solidFill>
              </a:rPr>
              <a:t>az élhető és egészségesebb környezet, fenntartható fejlődés érdekében parkosítás, fásítás, </a:t>
            </a:r>
            <a:r>
              <a:rPr lang="hu-HU" sz="2800" dirty="0" err="1">
                <a:solidFill>
                  <a:schemeClr val="tx1"/>
                </a:solidFill>
              </a:rPr>
              <a:t>virágosítás</a:t>
            </a:r>
            <a:r>
              <a:rPr lang="hu-HU" sz="2800" dirty="0">
                <a:solidFill>
                  <a:schemeClr val="tx1"/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248215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1FDA619-DB3B-70B0-665D-00A318E69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sz="4000" dirty="0">
                <a:latin typeface="Arial" panose="020B0604020202020204" pitchFamily="34" charset="0"/>
                <a:cs typeface="Arial" panose="020B0604020202020204" pitchFamily="34" charset="0"/>
              </a:rPr>
              <a:t>Köszönetnyilvánítás	</a:t>
            </a:r>
            <a:r>
              <a:rPr lang="hu-HU" dirty="0"/>
              <a:t>	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FD336704-A93E-F996-0207-E10D4E3C6F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hu-HU" sz="2600" dirty="0"/>
              <a:t>Köszönöm mindenkinek, aki előremutató javaslataival, jobbító szándékú észrevételeivel, együtt gondolkodással, munkájával tevőlegesen is hozzájárult a város fejlődéséhez, támogatja munkánkat, segíti pályázataink megvalósulását. </a:t>
            </a:r>
          </a:p>
          <a:p>
            <a:pPr marL="0" indent="0" algn="just">
              <a:buNone/>
            </a:pPr>
            <a:r>
              <a:rPr lang="hu-HU" sz="2600" dirty="0"/>
              <a:t>Köszönet illeti azokat is, akik rendezvényeinken fellépnek, részt vesznek.</a:t>
            </a:r>
          </a:p>
        </p:txBody>
      </p:sp>
    </p:spTree>
    <p:extLst>
      <p:ext uri="{BB962C8B-B14F-4D97-AF65-F5344CB8AC3E}">
        <p14:creationId xmlns:p14="http://schemas.microsoft.com/office/powerpoint/2010/main" val="3234911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7EE8578-165C-4E9D-83F8-44BB390FA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2762" y="583347"/>
            <a:ext cx="9404723" cy="968578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40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ALAPCÉLOK TELJESÍTÉSE </a:t>
            </a:r>
            <a:br>
              <a:rPr lang="hu-HU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ACA12A62-970D-4A9A-8BC9-1A0A2CEC3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7530" y="1490870"/>
            <a:ext cx="10296939" cy="4419600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A város működőképességének, az önkormányzat kötelező és önként vállalt közfeladatainak ellátásához szükséges gazdasági alapok megteremtése.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A város kistérségi szerepkörének erősítése.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Az önkormányzati hivatal ügyfélbarát módon működése.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A lakosság életminőségének és életfeltételeinek javítása.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A közszolgáltatások minőségének javítása.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A gazdaság élénkítése, hosszú távú fenntartható fejlődés biztosítása.</a:t>
            </a:r>
          </a:p>
        </p:txBody>
      </p:sp>
    </p:spTree>
    <p:extLst>
      <p:ext uri="{BB962C8B-B14F-4D97-AF65-F5344CB8AC3E}">
        <p14:creationId xmlns:p14="http://schemas.microsoft.com/office/powerpoint/2010/main" val="8183470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12CAB31-EEA6-60A1-0679-1CA322533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 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1D2E6047-BAC6-B83C-68BA-486D86DB3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664" y="1637212"/>
            <a:ext cx="8915400" cy="377762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hu-HU" sz="2600" dirty="0"/>
              <a:t>A Polgármesteri Hivatal minden dolgozója nevében áldott, örömteli karácsonyi ünnepeket, jó egészséget, minden nehézséget átvészelő optimizmust, sikeres, eredményekben gazdag, békés, boldog új évet kívánok!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77CE2E76-7887-6191-676E-2D2E9963F0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321823" y="3996965"/>
            <a:ext cx="3457281" cy="2304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3331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C7B194A3-8259-43B1-9A62-4BFB3A36D1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9241" y="1752600"/>
            <a:ext cx="10869105" cy="3038475"/>
          </a:xfrm>
        </p:spPr>
        <p:txBody>
          <a:bodyPr>
            <a:normAutofit fontScale="92500" lnSpcReduction="10000"/>
          </a:bodyPr>
          <a:lstStyle/>
          <a:p>
            <a:pPr algn="ctr"/>
            <a:endParaRPr lang="hu-HU" sz="4000" dirty="0">
              <a:latin typeface="Algerian" panose="04020705040A02060702" pitchFamily="82" charset="0"/>
            </a:endParaRPr>
          </a:p>
          <a:p>
            <a:pPr marL="0" indent="0" algn="ctr">
              <a:buNone/>
            </a:pPr>
            <a:r>
              <a:rPr lang="hu-HU" sz="5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Köszöni megtisztelő figyelmüket</a:t>
            </a:r>
          </a:p>
          <a:p>
            <a:pPr marL="0" indent="0" algn="ctr">
              <a:buNone/>
            </a:pPr>
            <a:r>
              <a:rPr lang="hu-HU" sz="5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Dani Béla Péter</a:t>
            </a:r>
          </a:p>
          <a:p>
            <a:pPr marL="0" indent="0" algn="ctr">
              <a:buNone/>
            </a:pPr>
            <a:r>
              <a:rPr lang="hu-HU" sz="5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polgármester</a:t>
            </a:r>
          </a:p>
        </p:txBody>
      </p:sp>
    </p:spTree>
    <p:extLst>
      <p:ext uri="{BB962C8B-B14F-4D97-AF65-F5344CB8AC3E}">
        <p14:creationId xmlns:p14="http://schemas.microsoft.com/office/powerpoint/2010/main" val="2059406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6AB7612-4805-4B5A-BA6F-EEFE575C8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5632" y="592055"/>
            <a:ext cx="9404723" cy="904742"/>
          </a:xfrm>
        </p:spPr>
        <p:txBody>
          <a:bodyPr/>
          <a:lstStyle/>
          <a:p>
            <a:pPr algn="ctr"/>
            <a:r>
              <a:rPr lang="hu-HU" sz="400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ALAPCÉLOK TELJESÍTÉSE</a:t>
            </a:r>
            <a:endParaRPr lang="hu-H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5EC3169-9C77-4C56-8EFB-F7925D1DD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659118"/>
            <a:ext cx="10529364" cy="4589281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Munkahelymegőrzés, munkahelyteremtés.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A közlekedési infrastruktúra fejlesztése és a közösségi közlekedés szolgáltatásainak javítása.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A szabadidős tevékenységhez kapcsolódó infrastruktúra és szolgáltatások javítása.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Az épített és természeti környezet állapotának megóvása.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Határmenti kapcsolatok fejlesztése.</a:t>
            </a:r>
          </a:p>
          <a:p>
            <a:pPr marL="0" indent="0">
              <a:buNone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70066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D9CF04B-30AD-462C-9852-AF221E542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303" y="624110"/>
            <a:ext cx="10835309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4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ÖNKORMÁNYZAT MŰKÖDÉSE</a:t>
            </a:r>
            <a:b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lgerian" panose="04020705040A02060702" pitchFamily="8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hu-HU" sz="22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feladatellátás</a:t>
            </a:r>
            <a:br>
              <a:rPr lang="hu-HU" sz="2000" kern="0" dirty="0">
                <a:solidFill>
                  <a:schemeClr val="tx1">
                    <a:lumMod val="95000"/>
                  </a:schemeClr>
                </a:solidFill>
                <a:latin typeface="Algerian" panose="04020705040A02060702" pitchFamily="82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hu-HU" sz="2000" kern="0" dirty="0">
                <a:solidFill>
                  <a:schemeClr val="tx1">
                    <a:lumMod val="95000"/>
                  </a:schemeClr>
                </a:solidFill>
                <a:latin typeface="Algerian" panose="04020705040A02060702" pitchFamily="82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hu-HU" sz="2000" kern="0" dirty="0">
                <a:solidFill>
                  <a:schemeClr val="tx1">
                    <a:lumMod val="95000"/>
                  </a:schemeClr>
                </a:solidFill>
                <a:latin typeface="Algerian" panose="04020705040A02060702" pitchFamily="82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hu-HU" sz="2000" kern="0" dirty="0">
                <a:solidFill>
                  <a:schemeClr val="bg2">
                    <a:lumMod val="75000"/>
                  </a:schemeClr>
                </a:solidFill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818B77A-C66A-4BBB-A63E-C784B7CA7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853248"/>
            <a:ext cx="9944902" cy="439515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hu-HU" sz="2600" dirty="0">
                <a:solidFill>
                  <a:schemeClr val="tx1"/>
                </a:solidFill>
              </a:rPr>
              <a:t>Az önkormányzat működésével kapcsolatos feladatokat a Biharkeresztesi Közös Önkormányzati Hivatal látja el.</a:t>
            </a:r>
          </a:p>
          <a:p>
            <a:pPr marL="0" indent="0">
              <a:buNone/>
            </a:pPr>
            <a:r>
              <a:rPr lang="hu-HU" sz="2600" dirty="0">
                <a:solidFill>
                  <a:schemeClr val="tx1"/>
                </a:solidFill>
              </a:rPr>
              <a:t>A Hivatal alaptevékenysége: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a képviselő-testületek és annak szervei (polgármesterek, a képviselő-testületek bizottságai,  a jegyző) működéséhez kapcsolódó tevékenységek,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önkormányzati vezetés munkáját közvetlenül segítő szervező tevékenység,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költségvetés előkészítése, végrehajtása, zárszámadás,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vagyonkezelés,</a:t>
            </a:r>
          </a:p>
          <a:p>
            <a:pPr marL="0" indent="0" algn="just">
              <a:buNone/>
            </a:pPr>
            <a:endParaRPr lang="hu-HU" dirty="0"/>
          </a:p>
          <a:p>
            <a:pPr marL="0" indent="0" algn="just">
              <a:buNone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25231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9EAFA7F-7C96-4B5A-96BC-CF11A80A8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53" y="624110"/>
            <a:ext cx="1071276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4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ÖNKORMÁNYZAT MŰKÖDÉSE</a:t>
            </a:r>
            <a:br>
              <a:rPr lang="hu-HU" sz="4400" kern="0" dirty="0">
                <a:solidFill>
                  <a:schemeClr val="tx1">
                    <a:lumMod val="95000"/>
                  </a:schemeClr>
                </a:solidFill>
                <a:latin typeface="Algerian" panose="04020705040A02060702" pitchFamily="8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hu-HU" sz="22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feladatellátás</a:t>
            </a:r>
            <a:br>
              <a:rPr lang="hu-HU" sz="2400" kern="0" dirty="0">
                <a:solidFill>
                  <a:schemeClr val="tx1">
                    <a:lumMod val="95000"/>
                  </a:schemeClr>
                </a:solidFill>
                <a:latin typeface="Algerian" panose="04020705040A02060702" pitchFamily="82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4320B83-92C2-4773-A9ED-C8DBDFD6ED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10274841" cy="4195481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a beruházások, felújítások, (köz)beszerzések megvalósításával kapcsolatos feladatok,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a kötelező közszolgáltatások biztosításával kapcsolatos feladatok,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intézményirányítási tevékenység szervezése, végrehajtása,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önkormányzati és államigazgatási hatósági ügyintézés.</a:t>
            </a:r>
          </a:p>
          <a:p>
            <a:pPr marL="0" indent="0">
              <a:buNone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169205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4BC072E-D508-43C1-8199-7A7EDAEF2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426080" cy="1046144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ÖNKORMÁNYZAT MŰKÖDÉSE</a:t>
            </a:r>
            <a:br>
              <a:rPr lang="hu-HU" sz="4400" kern="0" dirty="0">
                <a:solidFill>
                  <a:schemeClr val="tx1">
                    <a:lumMod val="95000"/>
                  </a:schemeClr>
                </a:solidFill>
                <a:latin typeface="Algerian" panose="04020705040A02060702" pitchFamily="8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hu-HU" sz="2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képviselő-testület működésével kapcsolatos adatok</a:t>
            </a:r>
            <a:br>
              <a:rPr lang="hu-HU" sz="2000" kern="0" dirty="0">
                <a:solidFill>
                  <a:schemeClr val="tx1">
                    <a:lumMod val="95000"/>
                  </a:schemeClr>
                </a:solidFill>
                <a:latin typeface="Algerian" panose="04020705040A02060702" pitchFamily="8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hu-HU" sz="2000" kern="0" dirty="0">
                <a:solidFill>
                  <a:schemeClr val="tx1">
                    <a:lumMod val="95000"/>
                  </a:schemeClr>
                </a:solidFill>
                <a:latin typeface="Algerian" panose="04020705040A02060702" pitchFamily="8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hu-HU" dirty="0"/>
          </a:p>
        </p:txBody>
      </p:sp>
      <p:graphicFrame>
        <p:nvGraphicFramePr>
          <p:cNvPr id="3" name="Táblázat 4">
            <a:extLst>
              <a:ext uri="{FF2B5EF4-FFF2-40B4-BE49-F238E27FC236}">
                <a16:creationId xmlns:a16="http://schemas.microsoft.com/office/drawing/2014/main" id="{BFDD1117-FA7D-4C12-BDA8-DA8B524A57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081756"/>
              </p:ext>
            </p:extLst>
          </p:nvPr>
        </p:nvGraphicFramePr>
        <p:xfrm>
          <a:off x="2170080" y="1498862"/>
          <a:ext cx="7863901" cy="4421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5604">
                  <a:extLst>
                    <a:ext uri="{9D8B030D-6E8A-4147-A177-3AD203B41FA5}">
                      <a16:colId xmlns:a16="http://schemas.microsoft.com/office/drawing/2014/main" val="3775962126"/>
                    </a:ext>
                  </a:extLst>
                </a:gridCol>
                <a:gridCol w="2988297">
                  <a:extLst>
                    <a:ext uri="{9D8B030D-6E8A-4147-A177-3AD203B41FA5}">
                      <a16:colId xmlns:a16="http://schemas.microsoft.com/office/drawing/2014/main" val="48324310"/>
                    </a:ext>
                  </a:extLst>
                </a:gridCol>
              </a:tblGrid>
              <a:tr h="531424">
                <a:tc>
                  <a:txBody>
                    <a:bodyPr/>
                    <a:lstStyle/>
                    <a:p>
                      <a:endParaRPr lang="hu-HU" sz="2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1900" b="1" dirty="0">
                          <a:solidFill>
                            <a:schemeClr val="tx1"/>
                          </a:solidFill>
                          <a:latin typeface="+mj-lt"/>
                        </a:rPr>
                        <a:t>2025.01.01-2025.11.30.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118310"/>
                  </a:ext>
                </a:extLst>
              </a:tr>
              <a:tr h="531424">
                <a:tc>
                  <a:txBody>
                    <a:bodyPr/>
                    <a:lstStyle/>
                    <a:p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NYILVÁNOS ÜLÉSEK SZÁMA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0749447"/>
                  </a:ext>
                </a:extLst>
              </a:tr>
              <a:tr h="531424">
                <a:tc>
                  <a:txBody>
                    <a:bodyPr/>
                    <a:lstStyle/>
                    <a:p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ZÁRT ÜLÉSEK SZÁMA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262026"/>
                  </a:ext>
                </a:extLst>
              </a:tr>
              <a:tr h="531424">
                <a:tc>
                  <a:txBody>
                    <a:bodyPr/>
                    <a:lstStyle/>
                    <a:p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EGYÜTTES ÜLÉSEK SZÁMA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201596"/>
                  </a:ext>
                </a:extLst>
              </a:tr>
              <a:tr h="531424">
                <a:tc>
                  <a:txBody>
                    <a:bodyPr/>
                    <a:lstStyle/>
                    <a:p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ÜNNEPI ÜLÉSEK SZÁMA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1280975"/>
                  </a:ext>
                </a:extLst>
              </a:tr>
              <a:tr h="531424">
                <a:tc>
                  <a:txBody>
                    <a:bodyPr/>
                    <a:lstStyle/>
                    <a:p>
                      <a:pPr algn="just"/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KÉPVISELŐ-TESTÜLET HATÁROZATAINAK SZÁMA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182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042088"/>
                  </a:ext>
                </a:extLst>
              </a:tr>
              <a:tr h="531424">
                <a:tc>
                  <a:txBody>
                    <a:bodyPr/>
                    <a:lstStyle/>
                    <a:p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ALKOTOTT RENDELETEK SZÁMA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3482494"/>
                  </a:ext>
                </a:extLst>
              </a:tr>
              <a:tr h="531424">
                <a:tc>
                  <a:txBody>
                    <a:bodyPr/>
                    <a:lstStyle/>
                    <a:p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TÁRGYALT NAPIRENDEK SZÁMA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u-HU" sz="2000" b="0" dirty="0">
                          <a:solidFill>
                            <a:schemeClr val="tx1"/>
                          </a:solidFill>
                          <a:latin typeface="+mj-lt"/>
                        </a:rPr>
                        <a:t>192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568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0884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DAEE388-6788-4AD6-A0CF-95D6076F3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9585" y="611744"/>
            <a:ext cx="11073138" cy="1077908"/>
          </a:xfrm>
        </p:spPr>
        <p:txBody>
          <a:bodyPr/>
          <a:lstStyle/>
          <a:p>
            <a:pPr algn="ctr"/>
            <a:r>
              <a:rPr lang="hu-HU" sz="4000" kern="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AZ ÖNKORMÁNYZAT GAZDÁLKODÁSA</a:t>
            </a:r>
            <a:endParaRPr lang="hu-HU" sz="2000" dirty="0">
              <a:solidFill>
                <a:schemeClr val="tx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ABD3B061-21A3-4BB2-B456-5DC181BB1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689652"/>
            <a:ext cx="8946541" cy="4558747"/>
          </a:xfrm>
        </p:spPr>
        <p:txBody>
          <a:bodyPr/>
          <a:lstStyle/>
          <a:p>
            <a:endParaRPr lang="hu-HU" dirty="0"/>
          </a:p>
          <a:p>
            <a:pPr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KIEGYENSÚLYOZOTT GAZDÁLKODÁS</a:t>
            </a:r>
          </a:p>
          <a:p>
            <a:pPr>
              <a:buFont typeface="Wingdings" panose="05000000000000000000" pitchFamily="2" charset="2"/>
              <a:buChar char="ü"/>
            </a:pPr>
            <a:endParaRPr lang="hu-HU" sz="2600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SIKERES PÁLYÁZATOK</a:t>
            </a:r>
          </a:p>
          <a:p>
            <a:pPr>
              <a:buFont typeface="Wingdings" panose="05000000000000000000" pitchFamily="2" charset="2"/>
              <a:buChar char="ü"/>
            </a:pPr>
            <a:endParaRPr lang="hu-HU" sz="2600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hu-HU" sz="2600" dirty="0">
                <a:solidFill>
                  <a:schemeClr val="tx1"/>
                </a:solidFill>
              </a:rPr>
              <a:t>TAKARÉKOS, DE ÉSSZERŰ MŰKÖDÉS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927827"/>
      </p:ext>
    </p:extLst>
  </p:cSld>
  <p:clrMapOvr>
    <a:masterClrMapping/>
  </p:clrMapOvr>
</p:sld>
</file>

<file path=ppt/theme/theme1.xml><?xml version="1.0" encoding="utf-8"?>
<a:theme xmlns:a="http://schemas.openxmlformats.org/drawingml/2006/main" name="Szálak">
  <a:themeElements>
    <a:clrScheme name="Szálak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Szálak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zálak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2475</TotalTime>
  <Words>1889</Words>
  <Application>Microsoft Office PowerPoint</Application>
  <PresentationFormat>Szélesvásznú</PresentationFormat>
  <Paragraphs>424</Paragraphs>
  <Slides>41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10</vt:i4>
      </vt:variant>
      <vt:variant>
        <vt:lpstr>Téma</vt:lpstr>
      </vt:variant>
      <vt:variant>
        <vt:i4>1</vt:i4>
      </vt:variant>
      <vt:variant>
        <vt:lpstr>Diacímek</vt:lpstr>
      </vt:variant>
      <vt:variant>
        <vt:i4>41</vt:i4>
      </vt:variant>
    </vt:vector>
  </HeadingPairs>
  <TitlesOfParts>
    <vt:vector size="52" baseType="lpstr">
      <vt:lpstr>Algerian</vt:lpstr>
      <vt:lpstr>Arial</vt:lpstr>
      <vt:lpstr>Calibri</vt:lpstr>
      <vt:lpstr>Century Gothic</vt:lpstr>
      <vt:lpstr>Liberation Sans</vt:lpstr>
      <vt:lpstr>Liberation Serif</vt:lpstr>
      <vt:lpstr>Poppins</vt:lpstr>
      <vt:lpstr>Segoe UI Historic</vt:lpstr>
      <vt:lpstr>Wingdings</vt:lpstr>
      <vt:lpstr>Wingdings 3</vt:lpstr>
      <vt:lpstr>Szálak</vt:lpstr>
      <vt:lpstr>BIHARKERESZTES VÁROS ÖNKORMÁNYZATA  KÖZMEGHALLGATÁS  2025 </vt:lpstr>
      <vt:lpstr>KÖZMEGHALLGATÁS 2025</vt:lpstr>
      <vt:lpstr>PowerPoint-bemutató</vt:lpstr>
      <vt:lpstr>ALAPCÉLOK TELJESÍTÉSE  </vt:lpstr>
      <vt:lpstr>ALAPCÉLOK TELJESÍTÉSE</vt:lpstr>
      <vt:lpstr>AZ ÖNKORMÁNYZAT MŰKÖDÉSE feladatellátás    </vt:lpstr>
      <vt:lpstr>AZ ÖNKORMÁNYZAT MŰKÖDÉSE feladatellátás </vt:lpstr>
      <vt:lpstr>AZ ÖNKORMÁNYZAT MŰKÖDÉSE A képviselő-testület működésével kapcsolatos adatok  </vt:lpstr>
      <vt:lpstr>AZ ÖNKORMÁNYZAT GAZDÁLKODÁSA</vt:lpstr>
      <vt:lpstr>AZ ÖNKORMÁNYZAT GAZDÁLKODÁSA BEVÉTELEK ALAKULÁSA (2025.01.01. – 2025.11.20.)</vt:lpstr>
      <vt:lpstr>AZ ÖNKORMÁNYZAT GAZDÁLKODÁSA KIADÁSOK ALAKULÁSA (2025.01.01. - 2025.11.20.)</vt:lpstr>
      <vt:lpstr>AZ ÖNKORMÁNYZAT GAZDÁLKODÁSA adóbevételek 2025.01.01-2025.11.20.</vt:lpstr>
      <vt:lpstr>VÁROSFEJLESZTÉS, VÁROSRENDEZÉS Az Európai Uniós és hazai támogatással érintett pályázatok projektek I. </vt:lpstr>
      <vt:lpstr>VÁROSFEJLESZTÉS, VÁROSRENDEZÉS Az Európai Uniós és hazai támogatással érintett pályázatok projektek II. </vt:lpstr>
      <vt:lpstr>VÁROSFEJLESZTÉS, VÁROSRENDEZÉS Az Európai Uniós és hazai támogatással érintett pályázatok projektek III. </vt:lpstr>
      <vt:lpstr>VÁROSFEJLESZTÉS, VÁROSRENDEZÉS Az Európai Uniós és hazai támogatással érintett pályázatok projektek IV. </vt:lpstr>
      <vt:lpstr>VÁROSFEJLESZTÉS, VÁROSRENDEZÉS VÁROSÜZEMELTETÉSI FELADATOK</vt:lpstr>
      <vt:lpstr>VÁROSFEJLESZTÉS, VÁROSRENDEZÉS közfoglalkoztatás </vt:lpstr>
      <vt:lpstr>VÁROSFEJLESZTÉS, VÁROSRENDEZÉS közfoglalkoztatás</vt:lpstr>
      <vt:lpstr>KÖZNEVELÉS  </vt:lpstr>
      <vt:lpstr>KÖZMŰVELŐDÉS I. Rendezvényeink </vt:lpstr>
      <vt:lpstr>KÖZMŰVELŐDÉS II.</vt:lpstr>
      <vt:lpstr>KÖZMŰVELŐDÉS III.</vt:lpstr>
      <vt:lpstr>KÖZMŰVELŐDÉS IV.</vt:lpstr>
      <vt:lpstr>KÖZMŰVELŐDÉS V.</vt:lpstr>
      <vt:lpstr>KÖZMŰVELŐDÉS VI.</vt:lpstr>
      <vt:lpstr>KÖZÖSSÉGI KAPCSOLÓDÁSOK</vt:lpstr>
      <vt:lpstr>ELISMERÉSEK Biharkeresztes Város által alapított díjak átadása </vt:lpstr>
      <vt:lpstr>PowerPoint-bemutató</vt:lpstr>
      <vt:lpstr>SPORT</vt:lpstr>
      <vt:lpstr>SZOCIÁLIS ELLÁTÁS  </vt:lpstr>
      <vt:lpstr>SZOCIÁLIS ELLÁTÁS</vt:lpstr>
      <vt:lpstr>SZOCIÁLIS ELLÁTÁS   </vt:lpstr>
      <vt:lpstr>SZOCIÁLIS ELLÁTÁS</vt:lpstr>
      <vt:lpstr>EGÉSZSÉGÜGYI ELLÁTÁS </vt:lpstr>
      <vt:lpstr> </vt:lpstr>
      <vt:lpstr>KÖZREND, KÖZBIZTONSÁG</vt:lpstr>
      <vt:lpstr>ÚJ CÉLOK MEGHATÁROZÁSA</vt:lpstr>
      <vt:lpstr>Köszönetnyilvánítás  </vt:lpstr>
      <vt:lpstr> 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KÖZMEGHALLGATÁS  2019</dc:title>
  <dc:creator>Hivatal Polgármesteri</dc:creator>
  <cp:lastModifiedBy>Biharkeresztesi Közös Önkormányzati Hivatal</cp:lastModifiedBy>
  <cp:revision>228</cp:revision>
  <cp:lastPrinted>2022-12-07T10:12:19Z</cp:lastPrinted>
  <dcterms:created xsi:type="dcterms:W3CDTF">2019-11-27T17:14:22Z</dcterms:created>
  <dcterms:modified xsi:type="dcterms:W3CDTF">2025-11-28T19:22:49Z</dcterms:modified>
</cp:coreProperties>
</file>